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24" r:id="rId3"/>
  </p:sldMasterIdLst>
  <p:notesMasterIdLst>
    <p:notesMasterId r:id="rId18"/>
  </p:notesMasterIdLst>
  <p:sldIdLst>
    <p:sldId id="402" r:id="rId4"/>
    <p:sldId id="461" r:id="rId5"/>
    <p:sldId id="462" r:id="rId6"/>
    <p:sldId id="475" r:id="rId7"/>
    <p:sldId id="476" r:id="rId8"/>
    <p:sldId id="464" r:id="rId9"/>
    <p:sldId id="459" r:id="rId10"/>
    <p:sldId id="441" r:id="rId11"/>
    <p:sldId id="481" r:id="rId12"/>
    <p:sldId id="480" r:id="rId13"/>
    <p:sldId id="478" r:id="rId14"/>
    <p:sldId id="477" r:id="rId15"/>
    <p:sldId id="479" r:id="rId16"/>
    <p:sldId id="445" r:id="rId17"/>
  </p:sldIdLst>
  <p:sldSz cx="12192000" cy="6858000"/>
  <p:notesSz cx="6808788" cy="9940925"/>
  <p:defaultTextStyle>
    <a:defPPr>
      <a:defRPr lang="ru-RU"/>
    </a:defPPr>
    <a:lvl1pPr marL="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C664"/>
    <a:srgbClr val="9DDB9D"/>
    <a:srgbClr val="FF7171"/>
    <a:srgbClr val="0039A6"/>
    <a:srgbClr val="66FF66"/>
    <a:srgbClr val="FFD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3" autoAdjust="0"/>
    <p:restoredTop sz="96374" autoAdjust="0"/>
  </p:normalViewPr>
  <p:slideViewPr>
    <p:cSldViewPr snapToGrid="0">
      <p:cViewPr varScale="1">
        <p:scale>
          <a:sx n="109" d="100"/>
          <a:sy n="109" d="100"/>
        </p:scale>
        <p:origin x="-738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" y="24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884189552709084E-2"/>
          <c:y val="7.2577405929255726E-2"/>
          <c:w val="0.75589503300029814"/>
          <c:h val="0.6603367850975784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Бурятия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4.2415676635709582E-2"/>
                  <c:y val="8.1296594774377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16-418E-BCE9-A07FB184E0E1}"/>
                </c:ext>
              </c:extLst>
            </c:dLbl>
            <c:dLbl>
              <c:idx val="6"/>
              <c:layout>
                <c:manualLayout>
                  <c:x val="-6.7722508914158279E-3"/>
                  <c:y val="-2.139384073009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ED-4208-AAB6-710DC75C14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10.7</c:v>
                </c:pt>
                <c:pt idx="1">
                  <c:v>11.1</c:v>
                </c:pt>
                <c:pt idx="2">
                  <c:v>11.8</c:v>
                </c:pt>
                <c:pt idx="3">
                  <c:v>13.7</c:v>
                </c:pt>
                <c:pt idx="4">
                  <c:v>12.2</c:v>
                </c:pt>
                <c:pt idx="5">
                  <c:v>11.7</c:v>
                </c:pt>
                <c:pt idx="6">
                  <c:v>12.1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7E1-4242-B804-5818E2F34AA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ДФО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2.5789066862047889E-3"/>
                  <c:y val="6.98865463849911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ED-4208-AAB6-710DC75C14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12.5</c:v>
                </c:pt>
                <c:pt idx="1">
                  <c:v>12</c:v>
                </c:pt>
                <c:pt idx="2">
                  <c:v>13.7</c:v>
                </c:pt>
                <c:pt idx="3">
                  <c:v>15.6</c:v>
                </c:pt>
                <c:pt idx="4">
                  <c:v>13.1</c:v>
                </c:pt>
                <c:pt idx="5">
                  <c:v>12.6</c:v>
                </c:pt>
                <c:pt idx="6">
                  <c:v>12.1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07E1-4242-B804-5818E2F34AA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РФ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3.3672553967844722E-2"/>
                  <c:y val="1.28363044380596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16-418E-BCE9-A07FB184E0E1}"/>
                </c:ext>
              </c:extLst>
            </c:dLbl>
            <c:dLbl>
              <c:idx val="6"/>
              <c:layout>
                <c:manualLayout>
                  <c:x val="-3.1932316122682061E-2"/>
                  <c:y val="-6.70340342876446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ED-4208-AAB6-710DC75C14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12.5</c:v>
                </c:pt>
                <c:pt idx="1">
                  <c:v>12.3</c:v>
                </c:pt>
                <c:pt idx="2">
                  <c:v>14.5</c:v>
                </c:pt>
                <c:pt idx="3">
                  <c:v>16.8</c:v>
                </c:pt>
                <c:pt idx="4">
                  <c:v>13.1</c:v>
                </c:pt>
                <c:pt idx="5">
                  <c:v>12</c:v>
                </c:pt>
                <c:pt idx="6">
                  <c:v>12.5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07E1-4242-B804-5818E2F34AA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1706112"/>
        <c:axId val="51777536"/>
      </c:lineChart>
      <c:catAx>
        <c:axId val="51706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1777536"/>
        <c:crosses val="autoZero"/>
        <c:auto val="1"/>
        <c:lblAlgn val="ctr"/>
        <c:lblOffset val="100"/>
        <c:noMultiLvlLbl val="0"/>
      </c:catAx>
      <c:valAx>
        <c:axId val="51777536"/>
        <c:scaling>
          <c:orientation val="minMax"/>
          <c:max val="17"/>
          <c:min val="10.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517061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605516559080139E-2"/>
          <c:y val="6.1820467180203224E-2"/>
          <c:w val="0.79653031043170275"/>
          <c:h val="0.757322103099655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Бурятия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4.9983289652697972E-2"/>
                  <c:y val="-0.1440164055845646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E6-45B1-8164-EEE5075802C3}"/>
                </c:ext>
              </c:extLst>
            </c:dLbl>
            <c:dLbl>
              <c:idx val="5"/>
              <c:layout>
                <c:manualLayout>
                  <c:x val="-6.9959024151353367E-3"/>
                  <c:y val="-8.63241988537539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E6-45B1-8164-EEE5075802C3}"/>
                </c:ext>
              </c:extLst>
            </c:dLbl>
            <c:dLbl>
              <c:idx val="6"/>
              <c:layout>
                <c:manualLayout>
                  <c:x val="1.0194125001477473E-2"/>
                  <c:y val="-7.3953752912094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EB-4E43-88D1-4853E90D2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14.1</c:v>
                </c:pt>
                <c:pt idx="1">
                  <c:v>12.7</c:v>
                </c:pt>
                <c:pt idx="2">
                  <c:v>12.8</c:v>
                </c:pt>
                <c:pt idx="3">
                  <c:v>12.3</c:v>
                </c:pt>
                <c:pt idx="4">
                  <c:v>11.2</c:v>
                </c:pt>
                <c:pt idx="5">
                  <c:v>10.5</c:v>
                </c:pt>
                <c:pt idx="6">
                  <c:v>9.9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0E6-45B1-8164-EEE5075802C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ДФО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1.8528662365322791E-2"/>
                  <c:y val="-8.33660487372710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E6-45B1-8164-EEE5075802C3}"/>
                </c:ext>
              </c:extLst>
            </c:dLbl>
            <c:dLbl>
              <c:idx val="6"/>
              <c:layout>
                <c:manualLayout>
                  <c:x val="-5.489144231564793E-3"/>
                  <c:y val="1.21015232037972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EB-4E43-88D1-4853E90D2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11.9</c:v>
                </c:pt>
                <c:pt idx="1">
                  <c:v>11.1</c:v>
                </c:pt>
                <c:pt idx="2">
                  <c:v>11</c:v>
                </c:pt>
                <c:pt idx="3">
                  <c:v>10.6</c:v>
                </c:pt>
                <c:pt idx="4">
                  <c:v>10</c:v>
                </c:pt>
                <c:pt idx="5">
                  <c:v>9.6999999999999993</c:v>
                </c:pt>
                <c:pt idx="6">
                  <c:v>9.4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0E6-45B1-8164-EEE5075802C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РФ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5.3888901740880929E-2"/>
                  <c:y val="3.25398630315088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E6-45B1-8164-EEE5075802C3}"/>
                </c:ext>
              </c:extLst>
            </c:dLbl>
            <c:dLbl>
              <c:idx val="5"/>
              <c:layout>
                <c:manualLayout>
                  <c:x val="8.4465607155099886E-3"/>
                  <c:y val="3.25396512813215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0E6-45B1-8164-EEE5075802C3}"/>
                </c:ext>
              </c:extLst>
            </c:dLbl>
            <c:dLbl>
              <c:idx val="6"/>
              <c:layout>
                <c:manualLayout>
                  <c:x val="7.9536579681857202E-3"/>
                  <c:y val="3.63045696113917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4EB-4E43-88D1-4853E90D2914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sz="9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rPr>
                      <a:t>12,6</a:t>
                    </a:r>
                    <a:endParaRPr lang="en-US" dirty="0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0E6-45B1-8164-EEE5075802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10.9</c:v>
                </c:pt>
                <c:pt idx="1">
                  <c:v>10.1</c:v>
                </c:pt>
                <c:pt idx="2">
                  <c:v>9.8000000000000007</c:v>
                </c:pt>
                <c:pt idx="3">
                  <c:v>9.6</c:v>
                </c:pt>
                <c:pt idx="4">
                  <c:v>9</c:v>
                </c:pt>
                <c:pt idx="5">
                  <c:v>8.6999999999999993</c:v>
                </c:pt>
                <c:pt idx="6">
                  <c:v>8.5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B0E6-45B1-8164-EEE507580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821184"/>
        <c:axId val="51835264"/>
      </c:lineChart>
      <c:catAx>
        <c:axId val="51821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1835264"/>
        <c:crosses val="autoZero"/>
        <c:auto val="1"/>
        <c:lblAlgn val="ctr"/>
        <c:lblOffset val="100"/>
        <c:noMultiLvlLbl val="0"/>
      </c:catAx>
      <c:valAx>
        <c:axId val="51835264"/>
        <c:scaling>
          <c:orientation val="minMax"/>
          <c:max val="15"/>
          <c:min val="8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18211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898562482665457E-2"/>
          <c:y val="7.2577348999522937E-2"/>
          <c:w val="0.80618524335488584"/>
          <c:h val="0.757322103099655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Бурятия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7455016691175118E-2"/>
                  <c:y val="-6.26560742929650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F2-4E52-B20F-AB40CA053F49}"/>
                </c:ext>
              </c:extLst>
            </c:dLbl>
            <c:dLbl>
              <c:idx val="4"/>
              <c:layout>
                <c:manualLayout>
                  <c:x val="-4.1781700737357978E-2"/>
                  <c:y val="7.1868381456996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8B9-4985-BBA1-420A762DFB30}"/>
                </c:ext>
              </c:extLst>
            </c:dLbl>
            <c:dLbl>
              <c:idx val="5"/>
              <c:layout>
                <c:manualLayout>
                  <c:x val="-1.6725208541041349E-2"/>
                  <c:y val="5.5596295089374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 formatCode="0.00">
                  <c:v>70.760000000000005</c:v>
                </c:pt>
                <c:pt idx="1">
                  <c:v>70.3</c:v>
                </c:pt>
                <c:pt idx="2" formatCode="0.00">
                  <c:v>68.91</c:v>
                </c:pt>
                <c:pt idx="3" formatCode="General">
                  <c:v>69.400000000000006</c:v>
                </c:pt>
                <c:pt idx="4" formatCode="General">
                  <c:v>69.59</c:v>
                </c:pt>
                <c:pt idx="5" formatCode="General">
                  <c:v>69.25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EF2-4E52-B20F-AB40CA053F4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ДФО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4.1446627698669705E-2"/>
                  <c:y val="-5.91351535576717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F2-4E52-B20F-AB40CA053F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Лист1!$C$2:$C$7</c:f>
              <c:numCache>
                <c:formatCode>0.0</c:formatCode>
                <c:ptCount val="6"/>
                <c:pt idx="0" formatCode="0.00">
                  <c:v>70.22</c:v>
                </c:pt>
                <c:pt idx="1">
                  <c:v>69.2</c:v>
                </c:pt>
                <c:pt idx="2" formatCode="0.00">
                  <c:v>68.06</c:v>
                </c:pt>
                <c:pt idx="3" formatCode="General">
                  <c:v>69.599999999999994</c:v>
                </c:pt>
                <c:pt idx="4" formatCode="General">
                  <c:v>69.92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5EF2-4E52-B20F-AB40CA053F4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РФ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5517577688278824E-2"/>
                  <c:y val="-4.47482375109601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B9-4985-BBA1-420A762DFB30}"/>
                </c:ext>
              </c:extLst>
            </c:dLbl>
            <c:dLbl>
              <c:idx val="1"/>
              <c:layout>
                <c:manualLayout>
                  <c:x val="-3.3888905695518244E-2"/>
                  <c:y val="-8.27164390354112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B9-4985-BBA1-420A762DFB30}"/>
                </c:ext>
              </c:extLst>
            </c:dLbl>
            <c:dLbl>
              <c:idx val="2"/>
              <c:layout>
                <c:manualLayout>
                  <c:x val="-4.8045823786437139E-2"/>
                  <c:y val="-7.1868381456996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B9-4985-BBA1-420A762DFB30}"/>
                </c:ext>
              </c:extLst>
            </c:dLbl>
            <c:dLbl>
              <c:idx val="4"/>
              <c:layout>
                <c:manualLayout>
                  <c:x val="-3.7383826001404739E-2"/>
                  <c:y val="-9.07709082429435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F2-4E52-B20F-AB40CA053F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Лист1!$D$2:$D$7</c:f>
              <c:numCache>
                <c:formatCode>0.0</c:formatCode>
                <c:ptCount val="6"/>
                <c:pt idx="0" formatCode="0.00">
                  <c:v>73.34</c:v>
                </c:pt>
                <c:pt idx="1">
                  <c:v>71.540000000000006</c:v>
                </c:pt>
                <c:pt idx="2" formatCode="0.00">
                  <c:v>70.06</c:v>
                </c:pt>
                <c:pt idx="3" formatCode="General">
                  <c:v>72.599999999999994</c:v>
                </c:pt>
                <c:pt idx="4" formatCode="General">
                  <c:v>73.459999999999994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5EF2-4E52-B20F-AB40CA053F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903104"/>
        <c:axId val="170070400"/>
      </c:lineChart>
      <c:catAx>
        <c:axId val="5190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0070400"/>
        <c:crosses val="autoZero"/>
        <c:auto val="1"/>
        <c:lblAlgn val="ctr"/>
        <c:lblOffset val="100"/>
        <c:noMultiLvlLbl val="0"/>
      </c:catAx>
      <c:valAx>
        <c:axId val="170070400"/>
        <c:scaling>
          <c:orientation val="minMax"/>
          <c:min val="66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519031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ЖФВ</c:v>
                </c:pt>
              </c:strCache>
            </c:strRef>
          </c:tx>
          <c:spPr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742020117422852E-2"/>
                  <c:y val="-6.5346823764890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14-4938-AB31-3CB737E466AC}"/>
                </c:ext>
              </c:extLst>
            </c:dLbl>
            <c:dLbl>
              <c:idx val="1"/>
              <c:layout>
                <c:manualLayout>
                  <c:x val="-2.148087534433496E-2"/>
                  <c:y val="-8.9851882676724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14-4938-AB31-3CB737E466AC}"/>
                </c:ext>
              </c:extLst>
            </c:dLbl>
            <c:dLbl>
              <c:idx val="2"/>
              <c:layout>
                <c:manualLayout>
                  <c:x val="-4.5222895461757813E-3"/>
                  <c:y val="-0.130693647529780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114-4938-AB31-3CB737E466AC}"/>
                </c:ext>
              </c:extLst>
            </c:dLbl>
            <c:dLbl>
              <c:idx val="3"/>
              <c:layout>
                <c:manualLayout>
                  <c:x val="-1.1305723865439411E-2"/>
                  <c:y val="-0.10618858861794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14-4938-AB31-3CB737E466AC}"/>
                </c:ext>
              </c:extLst>
            </c:dLbl>
            <c:dLbl>
              <c:idx val="4"/>
              <c:layout>
                <c:manualLayout>
                  <c:x val="-9.0445790923515627E-3"/>
                  <c:y val="-8.1683529706112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114-4938-AB31-3CB737E466AC}"/>
                </c:ext>
              </c:extLst>
            </c:dLbl>
            <c:dLbl>
              <c:idx val="5"/>
              <c:layout>
                <c:manualLayout>
                  <c:x val="-4.5222895461757813E-3"/>
                  <c:y val="-7.3515176735501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14-4938-AB31-3CB737E466AC}"/>
                </c:ext>
              </c:extLst>
            </c:dLbl>
            <c:dLbl>
              <c:idx val="6"/>
              <c:layout>
                <c:manualLayout>
                  <c:x val="0"/>
                  <c:y val="-8.1683529706112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114-4938-AB31-3CB737E466AC}"/>
                </c:ext>
              </c:extLst>
            </c:dLbl>
            <c:dLbl>
              <c:idx val="7"/>
              <c:layout>
                <c:manualLayout>
                  <c:x val="0"/>
                  <c:y val="-6.5346823764890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114-4938-AB31-3CB737E466AC}"/>
                </c:ext>
              </c:extLst>
            </c:dLbl>
            <c:dLbl>
              <c:idx val="8"/>
              <c:layout>
                <c:manualLayout>
                  <c:x val="-1.1305723865439453E-3"/>
                  <c:y val="-9.8020235647335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114-4938-AB31-3CB737E466AC}"/>
                </c:ext>
              </c:extLst>
            </c:dLbl>
            <c:dLbl>
              <c:idx val="9"/>
              <c:layout>
                <c:manualLayout>
                  <c:x val="-5.6528619327197265E-3"/>
                  <c:y val="-0.10618858861794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14-4938-AB31-3CB737E466AC}"/>
                </c:ext>
              </c:extLst>
            </c:dLbl>
            <c:dLbl>
              <c:idx val="10"/>
              <c:layout>
                <c:manualLayout>
                  <c:x val="-3.3917171596318358E-3"/>
                  <c:y val="-0.10618858861794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114-4938-AB31-3CB737E466AC}"/>
                </c:ext>
              </c:extLst>
            </c:dLbl>
            <c:dLbl>
              <c:idx val="11"/>
              <c:layout>
                <c:manualLayout>
                  <c:x val="-6.7834343192636716E-3"/>
                  <c:y val="-0.122525294559169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114-4938-AB31-3CB737E466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280.8</c:v>
                </c:pt>
                <c:pt idx="1">
                  <c:v>280.2</c:v>
                </c:pt>
                <c:pt idx="2">
                  <c:v>262.7</c:v>
                </c:pt>
                <c:pt idx="3">
                  <c:v>240.5</c:v>
                </c:pt>
                <c:pt idx="4">
                  <c:v>238.4</c:v>
                </c:pt>
                <c:pt idx="5">
                  <c:v>235.9</c:v>
                </c:pt>
                <c:pt idx="6">
                  <c:v>234.5</c:v>
                </c:pt>
                <c:pt idx="7">
                  <c:v>232.9</c:v>
                </c:pt>
                <c:pt idx="8">
                  <c:v>233.2</c:v>
                </c:pt>
                <c:pt idx="9">
                  <c:v>232.6</c:v>
                </c:pt>
                <c:pt idx="10">
                  <c:v>238.8</c:v>
                </c:pt>
                <c:pt idx="11">
                  <c:v>239.1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376-477C-9260-CDC45FDF87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279680"/>
        <c:axId val="172303104"/>
      </c:lineChart>
      <c:catAx>
        <c:axId val="17227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72303104"/>
        <c:crosses val="autoZero"/>
        <c:auto val="1"/>
        <c:lblAlgn val="ctr"/>
        <c:lblOffset val="100"/>
        <c:noMultiLvlLbl val="0"/>
      </c:catAx>
      <c:valAx>
        <c:axId val="172303104"/>
        <c:scaling>
          <c:orientation val="minMax"/>
          <c:max val="290"/>
          <c:min val="210"/>
        </c:scaling>
        <c:delete val="1"/>
        <c:axPos val="l"/>
        <c:numFmt formatCode="General" sourceLinked="1"/>
        <c:majorTickMark val="none"/>
        <c:minorTickMark val="none"/>
        <c:tickLblPos val="nextTo"/>
        <c:crossAx val="172279680"/>
        <c:crosses val="autoZero"/>
        <c:crossBetween val="between"/>
      </c:valAx>
      <c:spPr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320242921447907E-2"/>
          <c:y val="0.22682041217254814"/>
          <c:w val="0.967117589571027"/>
          <c:h val="0.5181028543307086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Бурятия</c:v>
                </c:pt>
              </c:strCache>
            </c:strRef>
          </c:tx>
          <c:marker>
            <c:symbol val="circle"/>
            <c:size val="7"/>
          </c:marker>
          <c:dLbls>
            <c:dLbl>
              <c:idx val="0"/>
              <c:layout>
                <c:manualLayout>
                  <c:x val="-5.9786200779951004E-3"/>
                  <c:y val="-6.4796182841562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4D-4014-863C-91DDF2C4C99C}"/>
                </c:ext>
              </c:extLst>
            </c:dLbl>
            <c:dLbl>
              <c:idx val="1"/>
              <c:layout>
                <c:manualLayout>
                  <c:x val="-1.9430515253484076E-2"/>
                  <c:y val="-7.1275801125718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4D-4014-863C-91DDF2C4C99C}"/>
                </c:ext>
              </c:extLst>
            </c:dLbl>
            <c:dLbl>
              <c:idx val="2"/>
              <c:layout>
                <c:manualLayout>
                  <c:x val="-1.4946550194987751E-2"/>
                  <c:y val="-5.8316564557406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4D-4014-863C-91DDF2C4C99C}"/>
                </c:ext>
              </c:extLst>
            </c:dLbl>
            <c:dLbl>
              <c:idx val="3"/>
              <c:layout>
                <c:manualLayout>
                  <c:x val="-1.9430515253484076E-2"/>
                  <c:y val="-9.0714655978187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4D-4014-863C-91DDF2C4C99C}"/>
                </c:ext>
              </c:extLst>
            </c:dLbl>
            <c:dLbl>
              <c:idx val="4"/>
              <c:layout>
                <c:manualLayout>
                  <c:x val="-1.4946550194987751E-2"/>
                  <c:y val="-7.1275801125718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4D-4014-863C-91DDF2C4C99C}"/>
                </c:ext>
              </c:extLst>
            </c:dLbl>
            <c:dLbl>
              <c:idx val="5"/>
              <c:layout>
                <c:manualLayout>
                  <c:x val="-1.9430515253484076E-2"/>
                  <c:y val="-7.775541940987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4D-4014-863C-91DDF2C4C99C}"/>
                </c:ext>
              </c:extLst>
            </c:dLbl>
            <c:dLbl>
              <c:idx val="6"/>
              <c:layout>
                <c:manualLayout>
                  <c:x val="-2.3914480311980402E-2"/>
                  <c:y val="-9.0714655978187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4D-4014-863C-91DDF2C4C99C}"/>
                </c:ext>
              </c:extLst>
            </c:dLbl>
            <c:dLbl>
              <c:idx val="7"/>
              <c:layout>
                <c:manualLayout>
                  <c:x val="-1.9430515253484076E-2"/>
                  <c:y val="-8.4235037694031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4D-4014-863C-91DDF2C4C99C}"/>
                </c:ext>
              </c:extLst>
            </c:dLbl>
            <c:dLbl>
              <c:idx val="8"/>
              <c:layout>
                <c:manualLayout>
                  <c:x val="-2.3914480311980402E-2"/>
                  <c:y val="-5.8316564557406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34D-4014-863C-91DDF2C4C99C}"/>
                </c:ext>
              </c:extLst>
            </c:dLbl>
            <c:dLbl>
              <c:idx val="9"/>
              <c:layout>
                <c:manualLayout>
                  <c:x val="-1.9430515253484076E-2"/>
                  <c:y val="-5.8316564557406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4D-4014-863C-91DDF2C4C99C}"/>
                </c:ext>
              </c:extLst>
            </c:dLbl>
            <c:dLbl>
              <c:idx val="10"/>
              <c:layout>
                <c:manualLayout>
                  <c:x val="-1.6441205214486526E-2"/>
                  <c:y val="-5.1836946273250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34D-4014-863C-91DDF2C4C99C}"/>
                </c:ext>
              </c:extLst>
            </c:dLbl>
            <c:dLbl>
              <c:idx val="11"/>
              <c:layout>
                <c:manualLayout>
                  <c:x val="-2.9893100389975502E-3"/>
                  <c:y val="-8.4235037694031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4D-4014-863C-91DDF2C4C9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Лист1!$B$2:$B$13</c:f>
              <c:numCache>
                <c:formatCode>0.0</c:formatCode>
                <c:ptCount val="12"/>
                <c:pt idx="0">
                  <c:v>1.48</c:v>
                </c:pt>
                <c:pt idx="1">
                  <c:v>1.63</c:v>
                </c:pt>
                <c:pt idx="2">
                  <c:v>1.99</c:v>
                </c:pt>
                <c:pt idx="3">
                  <c:v>2.2599999999999998</c:v>
                </c:pt>
                <c:pt idx="4">
                  <c:v>2.21</c:v>
                </c:pt>
                <c:pt idx="5">
                  <c:v>2.0299999999999998</c:v>
                </c:pt>
                <c:pt idx="6">
                  <c:v>2.0099999999999998</c:v>
                </c:pt>
                <c:pt idx="7">
                  <c:v>1.85</c:v>
                </c:pt>
                <c:pt idx="8">
                  <c:v>1.91</c:v>
                </c:pt>
                <c:pt idx="9">
                  <c:v>1.83</c:v>
                </c:pt>
                <c:pt idx="10">
                  <c:v>1.68</c:v>
                </c:pt>
                <c:pt idx="11">
                  <c:v>1.6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B34D-4014-863C-91DDF2C4C99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ДФО</c:v>
                </c:pt>
              </c:strCache>
            </c:strRef>
          </c:tx>
          <c:marker>
            <c:symbol val="circle"/>
            <c:size val="7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Лист1!$C$2:$C$13</c:f>
              <c:numCache>
                <c:formatCode>0.0</c:formatCode>
                <c:ptCount val="12"/>
                <c:pt idx="0">
                  <c:v>1.26</c:v>
                </c:pt>
                <c:pt idx="1">
                  <c:v>1.42</c:v>
                </c:pt>
                <c:pt idx="2">
                  <c:v>1.63</c:v>
                </c:pt>
                <c:pt idx="3">
                  <c:v>1.89</c:v>
                </c:pt>
                <c:pt idx="4">
                  <c:v>1.86</c:v>
                </c:pt>
                <c:pt idx="5">
                  <c:v>1.73</c:v>
                </c:pt>
                <c:pt idx="6">
                  <c:v>1.72</c:v>
                </c:pt>
                <c:pt idx="7">
                  <c:v>1.65</c:v>
                </c:pt>
                <c:pt idx="8">
                  <c:v>1.67</c:v>
                </c:pt>
                <c:pt idx="9">
                  <c:v>1.63</c:v>
                </c:pt>
                <c:pt idx="10">
                  <c:v>1.56</c:v>
                </c:pt>
                <c:pt idx="11">
                  <c:v>1.53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B34D-4014-863C-91DDF2C4C99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РФ</c:v>
                </c:pt>
              </c:strCache>
            </c:strRef>
          </c:tx>
          <c:marker>
            <c:symbol val="circle"/>
            <c:size val="7"/>
          </c:marker>
          <c:dLbls>
            <c:dLbl>
              <c:idx val="0"/>
              <c:layout>
                <c:manualLayout>
                  <c:x val="-5.9786200779951004E-3"/>
                  <c:y val="2.5918473136625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34D-4014-863C-91DDF2C4C99C}"/>
                </c:ext>
              </c:extLst>
            </c:dLbl>
            <c:dLbl>
              <c:idx val="1"/>
              <c:layout>
                <c:manualLayout>
                  <c:x val="-1.0462585136491426E-2"/>
                  <c:y val="6.4796182841562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34D-4014-863C-91DDF2C4C99C}"/>
                </c:ext>
              </c:extLst>
            </c:dLbl>
            <c:dLbl>
              <c:idx val="2"/>
              <c:layout>
                <c:manualLayout>
                  <c:x val="-5.9786200779951004E-3"/>
                  <c:y val="7.775541940987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34D-4014-863C-91DDF2C4C99C}"/>
                </c:ext>
              </c:extLst>
            </c:dLbl>
            <c:dLbl>
              <c:idx val="3"/>
              <c:layout>
                <c:manualLayout>
                  <c:x val="-1.0462585136491426E-2"/>
                  <c:y val="9.0714655978187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34D-4014-863C-91DDF2C4C99C}"/>
                </c:ext>
              </c:extLst>
            </c:dLbl>
            <c:dLbl>
              <c:idx val="4"/>
              <c:layout>
                <c:manualLayout>
                  <c:x val="-2.3914480311980402E-2"/>
                  <c:y val="7.775541940987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34D-4014-863C-91DDF2C4C99C}"/>
                </c:ext>
              </c:extLst>
            </c:dLbl>
            <c:dLbl>
              <c:idx val="5"/>
              <c:layout>
                <c:manualLayout>
                  <c:x val="-2.0925170272982851E-2"/>
                  <c:y val="9.0714655978187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34D-4014-863C-91DDF2C4C99C}"/>
                </c:ext>
              </c:extLst>
            </c:dLbl>
            <c:dLbl>
              <c:idx val="6"/>
              <c:layout>
                <c:manualLayout>
                  <c:x val="-1.4946550194987751E-2"/>
                  <c:y val="7.775541940987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34D-4014-863C-91DDF2C4C99C}"/>
                </c:ext>
              </c:extLst>
            </c:dLbl>
            <c:dLbl>
              <c:idx val="7"/>
              <c:layout>
                <c:manualLayout>
                  <c:x val="-1.9430515253484076E-2"/>
                  <c:y val="0.110153510830656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34D-4014-863C-91DDF2C4C99C}"/>
                </c:ext>
              </c:extLst>
            </c:dLbl>
            <c:dLbl>
              <c:idx val="8"/>
              <c:layout>
                <c:manualLayout>
                  <c:x val="-1.4946550194987751E-2"/>
                  <c:y val="0.110153510830656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34D-4014-863C-91DDF2C4C99C}"/>
                </c:ext>
              </c:extLst>
            </c:dLbl>
            <c:dLbl>
              <c:idx val="9"/>
              <c:layout>
                <c:manualLayout>
                  <c:x val="-1.9430515253484076E-2"/>
                  <c:y val="7.1275801125718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34D-4014-863C-91DDF2C4C99C}"/>
                </c:ext>
              </c:extLst>
            </c:dLbl>
            <c:dLbl>
              <c:idx val="10"/>
              <c:layout>
                <c:manualLayout>
                  <c:x val="-1.6441205214486526E-2"/>
                  <c:y val="8.4235037694031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34D-4014-863C-91DDF2C4C99C}"/>
                </c:ext>
              </c:extLst>
            </c:dLbl>
            <c:dLbl>
              <c:idx val="11"/>
              <c:layout>
                <c:manualLayout>
                  <c:x val="-2.9893100389975502E-3"/>
                  <c:y val="8.4235037694031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34D-4014-863C-91DDF2C4C9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Лист1!$D$2:$D$13</c:f>
              <c:numCache>
                <c:formatCode>0.0</c:formatCode>
                <c:ptCount val="12"/>
                <c:pt idx="0">
                  <c:v>1.2</c:v>
                </c:pt>
                <c:pt idx="1">
                  <c:v>1.29</c:v>
                </c:pt>
                <c:pt idx="2">
                  <c:v>1.57</c:v>
                </c:pt>
                <c:pt idx="3">
                  <c:v>1.76</c:v>
                </c:pt>
                <c:pt idx="4">
                  <c:v>1.74</c:v>
                </c:pt>
                <c:pt idx="5">
                  <c:v>1.6</c:v>
                </c:pt>
                <c:pt idx="6">
                  <c:v>1.56</c:v>
                </c:pt>
                <c:pt idx="7">
                  <c:v>1.48</c:v>
                </c:pt>
                <c:pt idx="8">
                  <c:v>1.47</c:v>
                </c:pt>
                <c:pt idx="9">
                  <c:v>1.47</c:v>
                </c:pt>
                <c:pt idx="10">
                  <c:v>1.42</c:v>
                </c:pt>
                <c:pt idx="11">
                  <c:v>1.41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A-B34D-4014-863C-91DDF2C4C9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422656"/>
        <c:axId val="172424192"/>
      </c:lineChart>
      <c:catAx>
        <c:axId val="17242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72424192"/>
        <c:crosses val="autoZero"/>
        <c:auto val="1"/>
        <c:lblAlgn val="ctr"/>
        <c:lblOffset val="100"/>
        <c:noMultiLvlLbl val="0"/>
      </c:catAx>
      <c:valAx>
        <c:axId val="172424192"/>
        <c:scaling>
          <c:orientation val="minMax"/>
          <c:max val="2.5"/>
          <c:min val="1"/>
        </c:scaling>
        <c:delete val="1"/>
        <c:axPos val="l"/>
        <c:numFmt formatCode="0.0" sourceLinked="1"/>
        <c:majorTickMark val="out"/>
        <c:minorTickMark val="none"/>
        <c:tickLblPos val="nextTo"/>
        <c:crossAx val="1724226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0265978560468957"/>
          <c:y val="0.11458333333333333"/>
          <c:w val="0.19019637559702712"/>
          <c:h val="9.7352772309711288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742020117422852E-2"/>
                  <c:y val="-6.5346823764890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14-4938-AB31-3CB737E466AC}"/>
                </c:ext>
              </c:extLst>
            </c:dLbl>
            <c:dLbl>
              <c:idx val="1"/>
              <c:layout>
                <c:manualLayout>
                  <c:x val="-2.148087534433496E-2"/>
                  <c:y val="-8.9851882676724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14-4938-AB31-3CB737E466AC}"/>
                </c:ext>
              </c:extLst>
            </c:dLbl>
            <c:dLbl>
              <c:idx val="2"/>
              <c:layout>
                <c:manualLayout>
                  <c:x val="-4.5222895461757813E-3"/>
                  <c:y val="-0.130693647529780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114-4938-AB31-3CB737E466AC}"/>
                </c:ext>
              </c:extLst>
            </c:dLbl>
            <c:dLbl>
              <c:idx val="3"/>
              <c:layout>
                <c:manualLayout>
                  <c:x val="-1.1305723865439411E-2"/>
                  <c:y val="-0.10618858861794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14-4938-AB31-3CB737E466AC}"/>
                </c:ext>
              </c:extLst>
            </c:dLbl>
            <c:dLbl>
              <c:idx val="4"/>
              <c:layout>
                <c:manualLayout>
                  <c:x val="-9.0445790923515627E-3"/>
                  <c:y val="-8.1683529706112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114-4938-AB31-3CB737E466AC}"/>
                </c:ext>
              </c:extLst>
            </c:dLbl>
            <c:dLbl>
              <c:idx val="5"/>
              <c:layout>
                <c:manualLayout>
                  <c:x val="-4.5222895461757813E-3"/>
                  <c:y val="-7.3515176735501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14-4938-AB31-3CB737E466AC}"/>
                </c:ext>
              </c:extLst>
            </c:dLbl>
            <c:dLbl>
              <c:idx val="6"/>
              <c:layout>
                <c:manualLayout>
                  <c:x val="0"/>
                  <c:y val="-8.1683529706112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114-4938-AB31-3CB737E466AC}"/>
                </c:ext>
              </c:extLst>
            </c:dLbl>
            <c:dLbl>
              <c:idx val="7"/>
              <c:layout>
                <c:manualLayout>
                  <c:x val="0"/>
                  <c:y val="-6.5346823764890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114-4938-AB31-3CB737E466AC}"/>
                </c:ext>
              </c:extLst>
            </c:dLbl>
            <c:dLbl>
              <c:idx val="8"/>
              <c:layout>
                <c:manualLayout>
                  <c:x val="-1.1305723865439453E-3"/>
                  <c:y val="-9.8020235647335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114-4938-AB31-3CB737E466AC}"/>
                </c:ext>
              </c:extLst>
            </c:dLbl>
            <c:dLbl>
              <c:idx val="9"/>
              <c:layout>
                <c:manualLayout>
                  <c:x val="-5.6528619327197265E-3"/>
                  <c:y val="-0.10618858861794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14-4938-AB31-3CB737E466AC}"/>
                </c:ext>
              </c:extLst>
            </c:dLbl>
            <c:dLbl>
              <c:idx val="10"/>
              <c:layout>
                <c:manualLayout>
                  <c:x val="-3.3917171596318358E-3"/>
                  <c:y val="-0.10618858861794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114-4938-AB31-3CB737E466AC}"/>
                </c:ext>
              </c:extLst>
            </c:dLbl>
            <c:dLbl>
              <c:idx val="11"/>
              <c:layout>
                <c:manualLayout>
                  <c:x val="-6.7834343192636716E-3"/>
                  <c:y val="-0.122525294559169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114-4938-AB31-3CB737E466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264.60000000000002</c:v>
                </c:pt>
                <c:pt idx="1">
                  <c:v>266.2</c:v>
                </c:pt>
                <c:pt idx="2">
                  <c:v>265.10000000000002</c:v>
                </c:pt>
                <c:pt idx="3">
                  <c:v>259.8</c:v>
                </c:pt>
                <c:pt idx="4">
                  <c:v>257.89999999999998</c:v>
                </c:pt>
                <c:pt idx="5">
                  <c:v>256.10000000000002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376-477C-9260-CDC45FDF87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6519936"/>
        <c:axId val="186521856"/>
      </c:lineChart>
      <c:catAx>
        <c:axId val="18651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86521856"/>
        <c:crosses val="autoZero"/>
        <c:auto val="1"/>
        <c:lblAlgn val="ctr"/>
        <c:lblOffset val="100"/>
        <c:noMultiLvlLbl val="0"/>
      </c:catAx>
      <c:valAx>
        <c:axId val="186521856"/>
        <c:scaling>
          <c:orientation val="minMax"/>
          <c:max val="270"/>
          <c:min val="250"/>
        </c:scaling>
        <c:delete val="1"/>
        <c:axPos val="l"/>
        <c:numFmt formatCode="General" sourceLinked="1"/>
        <c:majorTickMark val="none"/>
        <c:minorTickMark val="none"/>
        <c:tickLblPos val="nextTo"/>
        <c:crossAx val="186519936"/>
        <c:crosses val="autoZero"/>
        <c:crossBetween val="between"/>
      </c:valAx>
      <c:spPr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2328</c:v>
                </c:pt>
                <c:pt idx="1">
                  <c:v>1982</c:v>
                </c:pt>
                <c:pt idx="2">
                  <c:v>1882</c:v>
                </c:pt>
                <c:pt idx="3">
                  <c:v>1836</c:v>
                </c:pt>
                <c:pt idx="4">
                  <c:v>1574</c:v>
                </c:pt>
                <c:pt idx="5">
                  <c:v>1234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54-432F-ADB6-F50435A1B8A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2186624"/>
        <c:axId val="172226432"/>
      </c:barChart>
      <c:catAx>
        <c:axId val="17218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72226432"/>
        <c:crosses val="autoZero"/>
        <c:auto val="1"/>
        <c:lblAlgn val="ctr"/>
        <c:lblOffset val="100"/>
        <c:noMultiLvlLbl val="0"/>
      </c:catAx>
      <c:valAx>
        <c:axId val="1722264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2186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Лист1!$B$2:$B$7</c:f>
              <c:numCache>
                <c:formatCode>0%</c:formatCode>
                <c:ptCount val="6"/>
                <c:pt idx="0">
                  <c:v>0.14699999999999999</c:v>
                </c:pt>
                <c:pt idx="1">
                  <c:v>0.13200000000000001</c:v>
                </c:pt>
                <c:pt idx="2">
                  <c:v>0.14099999999999999</c:v>
                </c:pt>
                <c:pt idx="3">
                  <c:v>0.17100000000000001</c:v>
                </c:pt>
                <c:pt idx="4">
                  <c:v>0.224</c:v>
                </c:pt>
                <c:pt idx="5">
                  <c:v>0.27400000000000002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9F-412E-B96E-AE3B716E91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08839808"/>
        <c:axId val="208850944"/>
      </c:barChart>
      <c:catAx>
        <c:axId val="20883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208850944"/>
        <c:crosses val="autoZero"/>
        <c:auto val="1"/>
        <c:lblAlgn val="ctr"/>
        <c:lblOffset val="100"/>
        <c:noMultiLvlLbl val="0"/>
      </c:catAx>
      <c:valAx>
        <c:axId val="2088509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8839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0.85495</cdr:x>
      <cdr:y>0.88921</cdr:y>
    </cdr:from>
    <cdr:to>
      <cdr:x>0.99847</cdr:x>
      <cdr:y>1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xmlns="" id="{E7E61C16-AA4C-DEC6-C8A2-5C0FED8B5BB3}"/>
            </a:ext>
          </a:extLst>
        </cdr:cNvPr>
        <cdr:cNvSpPr txBox="1"/>
      </cdr:nvSpPr>
      <cdr:spPr>
        <a:xfrm xmlns:a="http://schemas.openxmlformats.org/drawingml/2006/main">
          <a:off x="4846257" y="2099663"/>
          <a:ext cx="813537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-6,0%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0.80905</cdr:x>
      <cdr:y>0.72608</cdr:y>
    </cdr:from>
    <cdr:to>
      <cdr:x>0.99616</cdr:x>
      <cdr:y>0.84438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xmlns="" id="{E7E61C16-AA4C-DEC6-C8A2-5C0FED8B5BB3}"/>
            </a:ext>
          </a:extLst>
        </cdr:cNvPr>
        <cdr:cNvSpPr txBox="1"/>
      </cdr:nvSpPr>
      <cdr:spPr>
        <a:xfrm xmlns:a="http://schemas.openxmlformats.org/drawingml/2006/main">
          <a:off x="4741733" y="1700058"/>
          <a:ext cx="109663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-0,3 года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8773"/>
          </a:xfrm>
          <a:prstGeom prst="rect">
            <a:avLst/>
          </a:prstGeom>
        </p:spPr>
        <p:txBody>
          <a:bodyPr vert="horz" lIns="91573" tIns="45786" rIns="91573" bIns="45786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9" y="0"/>
            <a:ext cx="2950475" cy="498773"/>
          </a:xfrm>
          <a:prstGeom prst="rect">
            <a:avLst/>
          </a:prstGeom>
        </p:spPr>
        <p:txBody>
          <a:bodyPr vert="horz" lIns="91573" tIns="45786" rIns="91573" bIns="45786" rtlCol="0"/>
          <a:lstStyle>
            <a:lvl1pPr algn="r">
              <a:defRPr sz="1200"/>
            </a:lvl1pPr>
          </a:lstStyle>
          <a:p>
            <a:fld id="{C733E918-7537-48F5-9261-A7F58BACC6A3}" type="datetimeFigureOut">
              <a:rPr lang="ru-RU" smtClean="0"/>
              <a:pPr/>
              <a:t>05.05.2025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3" tIns="45786" rIns="91573" bIns="45786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573" tIns="45786" rIns="91573" bIns="4578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5" cy="498772"/>
          </a:xfrm>
          <a:prstGeom prst="rect">
            <a:avLst/>
          </a:prstGeom>
        </p:spPr>
        <p:txBody>
          <a:bodyPr vert="horz" lIns="91573" tIns="45786" rIns="91573" bIns="45786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9" y="9442155"/>
            <a:ext cx="2950475" cy="498772"/>
          </a:xfrm>
          <a:prstGeom prst="rect">
            <a:avLst/>
          </a:prstGeom>
        </p:spPr>
        <p:txBody>
          <a:bodyPr vert="horz" lIns="91573" tIns="45786" rIns="91573" bIns="45786" rtlCol="0" anchor="b"/>
          <a:lstStyle>
            <a:lvl1pPr algn="r">
              <a:defRPr sz="1200"/>
            </a:lvl1pPr>
          </a:lstStyle>
          <a:p>
            <a:fld id="{1F400BB6-36C8-4E75-8B88-0B8BA5DC898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68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29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ECC06-8478-4BF9-91ED-64A7BE704EE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17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708927"/>
            <a:ext cx="10363200" cy="1470025"/>
          </a:xfrm>
        </p:spPr>
        <p:txBody>
          <a:bodyPr/>
          <a:lstStyle>
            <a:lvl1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653136"/>
            <a:ext cx="8534400" cy="9856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1534-F151-4F1F-B527-F1F57B27AB30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60" y="710545"/>
            <a:ext cx="768085" cy="8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2447597" y="1700815"/>
            <a:ext cx="7296811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ctr"/>
            <a:r>
              <a:rPr lang="ru-RU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МИНИСТЕРСТВО </a:t>
            </a:r>
            <a:r>
              <a:rPr lang="ru-RU" sz="19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ЗДРАВООХРАНЕНИЯ </a:t>
            </a:r>
            <a:br>
              <a:rPr lang="ru-RU" sz="19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19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РЕСПУБЛИКИ БУРЯТИЯ</a:t>
            </a:r>
            <a:endParaRPr lang="ru-RU" sz="19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0" y="454125"/>
            <a:ext cx="12192000" cy="9695"/>
          </a:xfrm>
          <a:prstGeom prst="line">
            <a:avLst/>
          </a:prstGeom>
          <a:ln w="1270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 userDrawn="1"/>
        </p:nvSpPr>
        <p:spPr>
          <a:xfrm>
            <a:off x="0" y="1"/>
            <a:ext cx="12192000" cy="260648"/>
          </a:xfrm>
          <a:prstGeom prst="rect">
            <a:avLst/>
          </a:prstGeom>
          <a:solidFill>
            <a:srgbClr val="003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ru-RU" sz="2100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0" y="6021288"/>
            <a:ext cx="12192000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71267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0" y="147857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0D1-243F-4604-B818-D827E5B8F868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970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08728"/>
            <a:ext cx="3209461" cy="52174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340" y="908728"/>
            <a:ext cx="8544949" cy="52174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1057-5269-4FF8-AADD-FB301071BFDE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87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708927"/>
            <a:ext cx="10363200" cy="1470025"/>
          </a:xfrm>
        </p:spPr>
        <p:txBody>
          <a:bodyPr/>
          <a:lstStyle>
            <a:lvl1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653136"/>
            <a:ext cx="8534400" cy="9856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1534-F151-4F1F-B527-F1F57B27AB30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60" y="710545"/>
            <a:ext cx="768085" cy="8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2447597" y="1700815"/>
            <a:ext cx="7296811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ctr"/>
            <a:r>
              <a:rPr lang="ru-RU" sz="1900" b="1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МИНИСТЕРСТВО ЗДРАВООХРАНЕНИЯ </a:t>
            </a:r>
            <a:br>
              <a:rPr lang="ru-RU" sz="1900" b="1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1900" b="1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РЕСПУБЛИКИ БУРЯТИЯ</a:t>
            </a: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0" y="454125"/>
            <a:ext cx="12192000" cy="9695"/>
          </a:xfrm>
          <a:prstGeom prst="line">
            <a:avLst/>
          </a:prstGeom>
          <a:ln w="1270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 userDrawn="1"/>
        </p:nvSpPr>
        <p:spPr>
          <a:xfrm>
            <a:off x="0" y="1"/>
            <a:ext cx="12192000" cy="260648"/>
          </a:xfrm>
          <a:prstGeom prst="rect">
            <a:avLst/>
          </a:prstGeom>
          <a:solidFill>
            <a:srgbClr val="003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ru-RU" sz="2100" dirty="0">
              <a:solidFill>
                <a:prstClr val="white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0" y="6021288"/>
            <a:ext cx="12192000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7587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4D7A3-CF74-4C3E-B56B-9458F00E3F8B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589" y="116632"/>
            <a:ext cx="61978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9360363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b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42632"/>
            <a:ext cx="6096000" cy="1069"/>
          </a:xfrm>
          <a:prstGeom prst="line">
            <a:avLst/>
          </a:prstGeom>
          <a:ln w="76200">
            <a:solidFill>
              <a:srgbClr val="003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8928000" y="829027"/>
            <a:ext cx="3264000" cy="9695"/>
          </a:xfrm>
          <a:prstGeom prst="line">
            <a:avLst/>
          </a:prstGeom>
          <a:ln w="762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7929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4258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71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79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3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29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5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87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07C57-D1AD-4F13-9AA8-C002100E723F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797668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340" y="908726"/>
            <a:ext cx="5851061" cy="521744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908726"/>
            <a:ext cx="5851061" cy="521744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FB68-047E-4571-80D5-0265375A7801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2856037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40" y="908725"/>
            <a:ext cx="5856651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00" indent="0">
              <a:buNone/>
              <a:defRPr sz="2400" b="1"/>
            </a:lvl2pPr>
            <a:lvl3pPr marL="1097199" indent="0">
              <a:buNone/>
              <a:defRPr sz="2100" b="1"/>
            </a:lvl3pPr>
            <a:lvl4pPr marL="1645798" indent="0">
              <a:buNone/>
              <a:defRPr sz="1900" b="1"/>
            </a:lvl4pPr>
            <a:lvl5pPr marL="2194396" indent="0">
              <a:buNone/>
              <a:defRPr sz="1900" b="1"/>
            </a:lvl5pPr>
            <a:lvl6pPr marL="2742994" indent="0">
              <a:buNone/>
              <a:defRPr sz="1900" b="1"/>
            </a:lvl6pPr>
            <a:lvl7pPr marL="3291594" indent="0">
              <a:buNone/>
              <a:defRPr sz="1900" b="1"/>
            </a:lvl7pPr>
            <a:lvl8pPr marL="3840192" indent="0">
              <a:buNone/>
              <a:defRPr sz="1900" b="1"/>
            </a:lvl8pPr>
            <a:lvl9pPr marL="4388792" indent="0">
              <a:buNone/>
              <a:defRPr sz="19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3341" y="1556796"/>
            <a:ext cx="5853179" cy="456937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013" y="908725"/>
            <a:ext cx="5856651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00" indent="0">
              <a:buNone/>
              <a:defRPr sz="2400" b="1"/>
            </a:lvl2pPr>
            <a:lvl3pPr marL="1097199" indent="0">
              <a:buNone/>
              <a:defRPr sz="2100" b="1"/>
            </a:lvl3pPr>
            <a:lvl4pPr marL="1645798" indent="0">
              <a:buNone/>
              <a:defRPr sz="1900" b="1"/>
            </a:lvl4pPr>
            <a:lvl5pPr marL="2194396" indent="0">
              <a:buNone/>
              <a:defRPr sz="1900" b="1"/>
            </a:lvl5pPr>
            <a:lvl6pPr marL="2742994" indent="0">
              <a:buNone/>
              <a:defRPr sz="1900" b="1"/>
            </a:lvl6pPr>
            <a:lvl7pPr marL="3291594" indent="0">
              <a:buNone/>
              <a:defRPr sz="1900" b="1"/>
            </a:lvl7pPr>
            <a:lvl8pPr marL="3840192" indent="0">
              <a:buNone/>
              <a:defRPr sz="1900" b="1"/>
            </a:lvl8pPr>
            <a:lvl9pPr marL="4388792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1" y="1556796"/>
            <a:ext cx="5855295" cy="456937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8BCC-02B6-4228-AAFF-34997BE2E4F2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4011069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C7FC-F295-4B5E-A8DD-9310A3217C66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2617614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86C4-8D35-471A-B562-86F943DA9465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3931101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8600" indent="0">
              <a:buNone/>
              <a:defRPr sz="1500"/>
            </a:lvl2pPr>
            <a:lvl3pPr marL="1097199" indent="0">
              <a:buNone/>
              <a:defRPr sz="1200"/>
            </a:lvl3pPr>
            <a:lvl4pPr marL="1645798" indent="0">
              <a:buNone/>
              <a:defRPr sz="1100"/>
            </a:lvl4pPr>
            <a:lvl5pPr marL="2194396" indent="0">
              <a:buNone/>
              <a:defRPr sz="1100"/>
            </a:lvl5pPr>
            <a:lvl6pPr marL="2742994" indent="0">
              <a:buNone/>
              <a:defRPr sz="1100"/>
            </a:lvl6pPr>
            <a:lvl7pPr marL="3291594" indent="0">
              <a:buNone/>
              <a:defRPr sz="1100"/>
            </a:lvl7pPr>
            <a:lvl8pPr marL="3840192" indent="0">
              <a:buNone/>
              <a:defRPr sz="1100"/>
            </a:lvl8pPr>
            <a:lvl9pPr marL="43887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7A-7C8F-48F6-8C98-14DB71A836AE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8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0" y="147857"/>
            <a:ext cx="9216661" cy="54484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4D7A3-CF74-4C3E-B56B-9458F00E3F8B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589" y="116632"/>
            <a:ext cx="61978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9360363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b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42636"/>
            <a:ext cx="6096000" cy="1069"/>
          </a:xfrm>
          <a:prstGeom prst="line">
            <a:avLst/>
          </a:prstGeom>
          <a:ln w="76200">
            <a:solidFill>
              <a:srgbClr val="003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8928000" y="829027"/>
            <a:ext cx="3264000" cy="9695"/>
          </a:xfrm>
          <a:prstGeom prst="line">
            <a:avLst/>
          </a:prstGeom>
          <a:ln w="762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7929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6258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908728"/>
            <a:ext cx="7315200" cy="3818855"/>
          </a:xfrm>
        </p:spPr>
        <p:txBody>
          <a:bodyPr/>
          <a:lstStyle>
            <a:lvl1pPr marL="0" indent="0">
              <a:buNone/>
              <a:defRPr sz="3900"/>
            </a:lvl1pPr>
            <a:lvl2pPr marL="548600" indent="0">
              <a:buNone/>
              <a:defRPr sz="3300"/>
            </a:lvl2pPr>
            <a:lvl3pPr marL="1097199" indent="0">
              <a:buNone/>
              <a:defRPr sz="2900"/>
            </a:lvl3pPr>
            <a:lvl4pPr marL="1645798" indent="0">
              <a:buNone/>
              <a:defRPr sz="2400"/>
            </a:lvl4pPr>
            <a:lvl5pPr marL="2194396" indent="0">
              <a:buNone/>
              <a:defRPr sz="2400"/>
            </a:lvl5pPr>
            <a:lvl6pPr marL="2742994" indent="0">
              <a:buNone/>
              <a:defRPr sz="2400"/>
            </a:lvl6pPr>
            <a:lvl7pPr marL="3291594" indent="0">
              <a:buNone/>
              <a:defRPr sz="2400"/>
            </a:lvl7pPr>
            <a:lvl8pPr marL="3840192" indent="0">
              <a:buNone/>
              <a:defRPr sz="2400"/>
            </a:lvl8pPr>
            <a:lvl9pPr marL="4388792" indent="0">
              <a:buNone/>
              <a:defRPr sz="24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700"/>
            </a:lvl1pPr>
            <a:lvl2pPr marL="548600" indent="0">
              <a:buNone/>
              <a:defRPr sz="1500"/>
            </a:lvl2pPr>
            <a:lvl3pPr marL="1097199" indent="0">
              <a:buNone/>
              <a:defRPr sz="1200"/>
            </a:lvl3pPr>
            <a:lvl4pPr marL="1645798" indent="0">
              <a:buNone/>
              <a:defRPr sz="1100"/>
            </a:lvl4pPr>
            <a:lvl5pPr marL="2194396" indent="0">
              <a:buNone/>
              <a:defRPr sz="1100"/>
            </a:lvl5pPr>
            <a:lvl6pPr marL="2742994" indent="0">
              <a:buNone/>
              <a:defRPr sz="1100"/>
            </a:lvl6pPr>
            <a:lvl7pPr marL="3291594" indent="0">
              <a:buNone/>
              <a:defRPr sz="1100"/>
            </a:lvl7pPr>
            <a:lvl8pPr marL="3840192" indent="0">
              <a:buNone/>
              <a:defRPr sz="1100"/>
            </a:lvl8pPr>
            <a:lvl9pPr marL="43887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D9EE9-474A-46FD-B43D-FE749FFF9770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3967218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0D1-243F-4604-B818-D827E5B8F868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2963688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08726"/>
            <a:ext cx="3209461" cy="52174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340" y="908726"/>
            <a:ext cx="8544949" cy="52174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1057-5269-4FF8-AADD-FB301071BFDE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3564328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18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708927"/>
            <a:ext cx="10363200" cy="1470025"/>
          </a:xfrm>
        </p:spPr>
        <p:txBody>
          <a:bodyPr/>
          <a:lstStyle>
            <a:lvl1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653136"/>
            <a:ext cx="8534400" cy="9856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1534-F151-4F1F-B527-F1F57B27AB30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60" y="710545"/>
            <a:ext cx="768085" cy="8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2447597" y="1700815"/>
            <a:ext cx="7296811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ctr"/>
            <a:r>
              <a:rPr lang="ru-RU" sz="1900" b="1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МИНИСТЕРСТВО ЗДРАВООХРАНЕНИЯ </a:t>
            </a:r>
            <a:br>
              <a:rPr lang="ru-RU" sz="1900" b="1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1900" b="1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РЕСПУБЛИКИ БУРЯТИЯ</a:t>
            </a: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0" y="454125"/>
            <a:ext cx="12192000" cy="9695"/>
          </a:xfrm>
          <a:prstGeom prst="line">
            <a:avLst/>
          </a:prstGeom>
          <a:ln w="1270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 userDrawn="1"/>
        </p:nvSpPr>
        <p:spPr>
          <a:xfrm>
            <a:off x="0" y="1"/>
            <a:ext cx="12192000" cy="260648"/>
          </a:xfrm>
          <a:prstGeom prst="rect">
            <a:avLst/>
          </a:prstGeom>
          <a:solidFill>
            <a:srgbClr val="003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ru-RU" sz="2100" dirty="0">
              <a:solidFill>
                <a:prstClr val="white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0" y="6021288"/>
            <a:ext cx="12192000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45444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4D7A3-CF74-4C3E-B56B-9458F00E3F8B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589" y="116632"/>
            <a:ext cx="61978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9360363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b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42632"/>
            <a:ext cx="6096000" cy="1069"/>
          </a:xfrm>
          <a:prstGeom prst="line">
            <a:avLst/>
          </a:prstGeom>
          <a:ln w="76200">
            <a:solidFill>
              <a:srgbClr val="003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8928000" y="829027"/>
            <a:ext cx="3264000" cy="9695"/>
          </a:xfrm>
          <a:prstGeom prst="line">
            <a:avLst/>
          </a:prstGeom>
          <a:ln w="762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7929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53366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71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79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3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29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5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87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07C57-D1AD-4F13-9AA8-C002100E723F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21252762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340" y="908726"/>
            <a:ext cx="5851061" cy="521744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908726"/>
            <a:ext cx="5851061" cy="521744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FB68-047E-4571-80D5-0265375A7801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2256560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40" y="908725"/>
            <a:ext cx="5856651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00" indent="0">
              <a:buNone/>
              <a:defRPr sz="2400" b="1"/>
            </a:lvl2pPr>
            <a:lvl3pPr marL="1097199" indent="0">
              <a:buNone/>
              <a:defRPr sz="2100" b="1"/>
            </a:lvl3pPr>
            <a:lvl4pPr marL="1645798" indent="0">
              <a:buNone/>
              <a:defRPr sz="1900" b="1"/>
            </a:lvl4pPr>
            <a:lvl5pPr marL="2194396" indent="0">
              <a:buNone/>
              <a:defRPr sz="1900" b="1"/>
            </a:lvl5pPr>
            <a:lvl6pPr marL="2742994" indent="0">
              <a:buNone/>
              <a:defRPr sz="1900" b="1"/>
            </a:lvl6pPr>
            <a:lvl7pPr marL="3291594" indent="0">
              <a:buNone/>
              <a:defRPr sz="1900" b="1"/>
            </a:lvl7pPr>
            <a:lvl8pPr marL="3840192" indent="0">
              <a:buNone/>
              <a:defRPr sz="1900" b="1"/>
            </a:lvl8pPr>
            <a:lvl9pPr marL="4388792" indent="0">
              <a:buNone/>
              <a:defRPr sz="19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3341" y="1556796"/>
            <a:ext cx="5853179" cy="456937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013" y="908725"/>
            <a:ext cx="5856651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00" indent="0">
              <a:buNone/>
              <a:defRPr sz="2400" b="1"/>
            </a:lvl2pPr>
            <a:lvl3pPr marL="1097199" indent="0">
              <a:buNone/>
              <a:defRPr sz="2100" b="1"/>
            </a:lvl3pPr>
            <a:lvl4pPr marL="1645798" indent="0">
              <a:buNone/>
              <a:defRPr sz="1900" b="1"/>
            </a:lvl4pPr>
            <a:lvl5pPr marL="2194396" indent="0">
              <a:buNone/>
              <a:defRPr sz="1900" b="1"/>
            </a:lvl5pPr>
            <a:lvl6pPr marL="2742994" indent="0">
              <a:buNone/>
              <a:defRPr sz="1900" b="1"/>
            </a:lvl6pPr>
            <a:lvl7pPr marL="3291594" indent="0">
              <a:buNone/>
              <a:defRPr sz="1900" b="1"/>
            </a:lvl7pPr>
            <a:lvl8pPr marL="3840192" indent="0">
              <a:buNone/>
              <a:defRPr sz="1900" b="1"/>
            </a:lvl8pPr>
            <a:lvl9pPr marL="4388792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1" y="1556796"/>
            <a:ext cx="5855295" cy="456937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8BCC-02B6-4228-AAFF-34997BE2E4F2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345001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C7FC-F295-4B5E-A8DD-9310A3217C66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3271367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71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79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3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29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5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87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07C57-D1AD-4F13-9AA8-C002100E723F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797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86C4-8D35-471A-B562-86F943DA9465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31498413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8600" indent="0">
              <a:buNone/>
              <a:defRPr sz="1500"/>
            </a:lvl2pPr>
            <a:lvl3pPr marL="1097199" indent="0">
              <a:buNone/>
              <a:defRPr sz="1200"/>
            </a:lvl3pPr>
            <a:lvl4pPr marL="1645798" indent="0">
              <a:buNone/>
              <a:defRPr sz="1100"/>
            </a:lvl4pPr>
            <a:lvl5pPr marL="2194396" indent="0">
              <a:buNone/>
              <a:defRPr sz="1100"/>
            </a:lvl5pPr>
            <a:lvl6pPr marL="2742994" indent="0">
              <a:buNone/>
              <a:defRPr sz="1100"/>
            </a:lvl6pPr>
            <a:lvl7pPr marL="3291594" indent="0">
              <a:buNone/>
              <a:defRPr sz="1100"/>
            </a:lvl7pPr>
            <a:lvl8pPr marL="3840192" indent="0">
              <a:buNone/>
              <a:defRPr sz="1100"/>
            </a:lvl8pPr>
            <a:lvl9pPr marL="43887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7A-7C8F-48F6-8C98-14DB71A836AE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41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908728"/>
            <a:ext cx="7315200" cy="3818855"/>
          </a:xfrm>
        </p:spPr>
        <p:txBody>
          <a:bodyPr/>
          <a:lstStyle>
            <a:lvl1pPr marL="0" indent="0">
              <a:buNone/>
              <a:defRPr sz="3900"/>
            </a:lvl1pPr>
            <a:lvl2pPr marL="548600" indent="0">
              <a:buNone/>
              <a:defRPr sz="3300"/>
            </a:lvl2pPr>
            <a:lvl3pPr marL="1097199" indent="0">
              <a:buNone/>
              <a:defRPr sz="2900"/>
            </a:lvl3pPr>
            <a:lvl4pPr marL="1645798" indent="0">
              <a:buNone/>
              <a:defRPr sz="2400"/>
            </a:lvl4pPr>
            <a:lvl5pPr marL="2194396" indent="0">
              <a:buNone/>
              <a:defRPr sz="2400"/>
            </a:lvl5pPr>
            <a:lvl6pPr marL="2742994" indent="0">
              <a:buNone/>
              <a:defRPr sz="2400"/>
            </a:lvl6pPr>
            <a:lvl7pPr marL="3291594" indent="0">
              <a:buNone/>
              <a:defRPr sz="2400"/>
            </a:lvl7pPr>
            <a:lvl8pPr marL="3840192" indent="0">
              <a:buNone/>
              <a:defRPr sz="2400"/>
            </a:lvl8pPr>
            <a:lvl9pPr marL="4388792" indent="0">
              <a:buNone/>
              <a:defRPr sz="24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700"/>
            </a:lvl1pPr>
            <a:lvl2pPr marL="548600" indent="0">
              <a:buNone/>
              <a:defRPr sz="1500"/>
            </a:lvl2pPr>
            <a:lvl3pPr marL="1097199" indent="0">
              <a:buNone/>
              <a:defRPr sz="1200"/>
            </a:lvl3pPr>
            <a:lvl4pPr marL="1645798" indent="0">
              <a:buNone/>
              <a:defRPr sz="1100"/>
            </a:lvl4pPr>
            <a:lvl5pPr marL="2194396" indent="0">
              <a:buNone/>
              <a:defRPr sz="1100"/>
            </a:lvl5pPr>
            <a:lvl6pPr marL="2742994" indent="0">
              <a:buNone/>
              <a:defRPr sz="1100"/>
            </a:lvl6pPr>
            <a:lvl7pPr marL="3291594" indent="0">
              <a:buNone/>
              <a:defRPr sz="1100"/>
            </a:lvl7pPr>
            <a:lvl8pPr marL="3840192" indent="0">
              <a:buNone/>
              <a:defRPr sz="1100"/>
            </a:lvl8pPr>
            <a:lvl9pPr marL="43887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D9EE9-474A-46FD-B43D-FE749FFF9770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23638889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0D1-243F-4604-B818-D827E5B8F868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1646770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08726"/>
            <a:ext cx="3209461" cy="52174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340" y="908726"/>
            <a:ext cx="8544949" cy="52174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1057-5269-4FF8-AADD-FB301071BFDE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МИНИСТЕРСТВОЗДРАВООХРАНЕНИЯ </a:t>
            </a:r>
            <a:r>
              <a:rPr lang="ru-RU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4232678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38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0" y="147857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340" y="908728"/>
            <a:ext cx="5851061" cy="521744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908728"/>
            <a:ext cx="5851061" cy="521744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FB68-047E-4571-80D5-0265375A7801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2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0" y="147857"/>
            <a:ext cx="9216661" cy="54484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41" y="908726"/>
            <a:ext cx="5856651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00" indent="0">
              <a:buNone/>
              <a:defRPr sz="2400" b="1"/>
            </a:lvl2pPr>
            <a:lvl3pPr marL="1097199" indent="0">
              <a:buNone/>
              <a:defRPr sz="2100" b="1"/>
            </a:lvl3pPr>
            <a:lvl4pPr marL="1645798" indent="0">
              <a:buNone/>
              <a:defRPr sz="1900" b="1"/>
            </a:lvl4pPr>
            <a:lvl5pPr marL="2194396" indent="0">
              <a:buNone/>
              <a:defRPr sz="1900" b="1"/>
            </a:lvl5pPr>
            <a:lvl6pPr marL="2742994" indent="0">
              <a:buNone/>
              <a:defRPr sz="1900" b="1"/>
            </a:lvl6pPr>
            <a:lvl7pPr marL="3291594" indent="0">
              <a:buNone/>
              <a:defRPr sz="1900" b="1"/>
            </a:lvl7pPr>
            <a:lvl8pPr marL="3840192" indent="0">
              <a:buNone/>
              <a:defRPr sz="1900" b="1"/>
            </a:lvl8pPr>
            <a:lvl9pPr marL="4388792" indent="0">
              <a:buNone/>
              <a:defRPr sz="19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3341" y="1556796"/>
            <a:ext cx="5853179" cy="456937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013" y="908726"/>
            <a:ext cx="5856651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00" indent="0">
              <a:buNone/>
              <a:defRPr sz="2400" b="1"/>
            </a:lvl2pPr>
            <a:lvl3pPr marL="1097199" indent="0">
              <a:buNone/>
              <a:defRPr sz="2100" b="1"/>
            </a:lvl3pPr>
            <a:lvl4pPr marL="1645798" indent="0">
              <a:buNone/>
              <a:defRPr sz="1900" b="1"/>
            </a:lvl4pPr>
            <a:lvl5pPr marL="2194396" indent="0">
              <a:buNone/>
              <a:defRPr sz="1900" b="1"/>
            </a:lvl5pPr>
            <a:lvl6pPr marL="2742994" indent="0">
              <a:buNone/>
              <a:defRPr sz="1900" b="1"/>
            </a:lvl6pPr>
            <a:lvl7pPr marL="3291594" indent="0">
              <a:buNone/>
              <a:defRPr sz="1900" b="1"/>
            </a:lvl7pPr>
            <a:lvl8pPr marL="3840192" indent="0">
              <a:buNone/>
              <a:defRPr sz="1900" b="1"/>
            </a:lvl8pPr>
            <a:lvl9pPr marL="4388792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4" y="1556796"/>
            <a:ext cx="5855295" cy="456937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8BCC-02B6-4228-AAFF-34997BE2E4F2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8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0" y="147857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C7FC-F295-4B5E-A8DD-9310A3217C66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5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86C4-8D35-471A-B562-86F943DA9465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422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6"/>
            <a:ext cx="4011084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0"/>
            <a:ext cx="6815667" cy="5853113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8600" indent="0">
              <a:buNone/>
              <a:defRPr sz="1500"/>
            </a:lvl2pPr>
            <a:lvl3pPr marL="1097199" indent="0">
              <a:buNone/>
              <a:defRPr sz="1200"/>
            </a:lvl3pPr>
            <a:lvl4pPr marL="1645798" indent="0">
              <a:buNone/>
              <a:defRPr sz="1100"/>
            </a:lvl4pPr>
            <a:lvl5pPr marL="2194396" indent="0">
              <a:buNone/>
              <a:defRPr sz="1100"/>
            </a:lvl5pPr>
            <a:lvl6pPr marL="2742994" indent="0">
              <a:buNone/>
              <a:defRPr sz="1100"/>
            </a:lvl6pPr>
            <a:lvl7pPr marL="3291594" indent="0">
              <a:buNone/>
              <a:defRPr sz="1100"/>
            </a:lvl7pPr>
            <a:lvl8pPr marL="3840192" indent="0">
              <a:buNone/>
              <a:defRPr sz="1100"/>
            </a:lvl8pPr>
            <a:lvl9pPr marL="43887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7A-7C8F-48F6-8C98-14DB71A836AE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01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908732"/>
            <a:ext cx="7315200" cy="3818855"/>
          </a:xfrm>
        </p:spPr>
        <p:txBody>
          <a:bodyPr/>
          <a:lstStyle>
            <a:lvl1pPr marL="0" indent="0">
              <a:buNone/>
              <a:defRPr sz="3900"/>
            </a:lvl1pPr>
            <a:lvl2pPr marL="548600" indent="0">
              <a:buNone/>
              <a:defRPr sz="3300"/>
            </a:lvl2pPr>
            <a:lvl3pPr marL="1097199" indent="0">
              <a:buNone/>
              <a:defRPr sz="2900"/>
            </a:lvl3pPr>
            <a:lvl4pPr marL="1645798" indent="0">
              <a:buNone/>
              <a:defRPr sz="2400"/>
            </a:lvl4pPr>
            <a:lvl5pPr marL="2194396" indent="0">
              <a:buNone/>
              <a:defRPr sz="2400"/>
            </a:lvl5pPr>
            <a:lvl6pPr marL="2742994" indent="0">
              <a:buNone/>
              <a:defRPr sz="2400"/>
            </a:lvl6pPr>
            <a:lvl7pPr marL="3291594" indent="0">
              <a:buNone/>
              <a:defRPr sz="2400"/>
            </a:lvl7pPr>
            <a:lvl8pPr marL="3840192" indent="0">
              <a:buNone/>
              <a:defRPr sz="2400"/>
            </a:lvl8pPr>
            <a:lvl9pPr marL="4388792" indent="0">
              <a:buNone/>
              <a:defRPr sz="24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700"/>
            </a:lvl1pPr>
            <a:lvl2pPr marL="548600" indent="0">
              <a:buNone/>
              <a:defRPr sz="1500"/>
            </a:lvl2pPr>
            <a:lvl3pPr marL="1097199" indent="0">
              <a:buNone/>
              <a:defRPr sz="1200"/>
            </a:lvl3pPr>
            <a:lvl4pPr marL="1645798" indent="0">
              <a:buNone/>
              <a:defRPr sz="1100"/>
            </a:lvl4pPr>
            <a:lvl5pPr marL="2194396" indent="0">
              <a:buNone/>
              <a:defRPr sz="1100"/>
            </a:lvl5pPr>
            <a:lvl6pPr marL="2742994" indent="0">
              <a:buNone/>
              <a:defRPr sz="1100"/>
            </a:lvl6pPr>
            <a:lvl7pPr marL="3291594" indent="0">
              <a:buNone/>
              <a:defRPr sz="1100"/>
            </a:lvl7pPr>
            <a:lvl8pPr marL="3840192" indent="0">
              <a:buNone/>
              <a:defRPr sz="1100"/>
            </a:lvl8pPr>
            <a:lvl9pPr marL="43887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D9EE9-474A-46FD-B43D-FE749FFF9770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6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5"/>
            <a:ext cx="3264000" cy="969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lIns="91434" tIns="45718" rIns="91434" bIns="45718" rtlCol="0" anchor="ctr">
            <a:no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1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6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1" y="147857"/>
            <a:ext cx="8736971" cy="54484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41" y="908728"/>
            <a:ext cx="11853035" cy="521744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0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ECD2-7110-4844-B32B-D0EAAE488F48}" type="datetime2">
              <a:rPr lang="ru-RU" smtClean="0"/>
              <a:pPr/>
              <a:t>понедельник, 5 мая 2025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0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0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1815E-DDE9-41F9-9DF0-F7AAE4B990A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8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1097199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411450" indent="-411450" algn="l" defTabSz="109719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1474" indent="-342874" algn="l" defTabSz="1097199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98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96" indent="-274300" algn="l" defTabSz="109719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696" indent="-274300" algn="l" defTabSz="109719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295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894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492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090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00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99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98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396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42994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594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192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8792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0" y="147853"/>
            <a:ext cx="8736971" cy="54484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41" y="908726"/>
            <a:ext cx="11853035" cy="521744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ECD2-7110-4844-B32B-D0EAAE488F48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9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sldNum="0" hdr="0" ftr="0" dt="0"/>
  <p:txStyles>
    <p:titleStyle>
      <a:lvl1pPr algn="ctr" defTabSz="1097199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411450" indent="-411450" algn="l" defTabSz="109719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1474" indent="-342874" algn="l" defTabSz="1097199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98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96" indent="-274300" algn="l" defTabSz="109719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696" indent="-274300" algn="l" defTabSz="109719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295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894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492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090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00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99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98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396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42994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594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192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8792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40" y="147853"/>
            <a:ext cx="8736971" cy="54484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41" y="908726"/>
            <a:ext cx="11853035" cy="5217443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ECD2-7110-4844-B32B-D0EAAE488F48}" type="datetime2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понедельник, 5 мая 2025 г.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1815E-DDE9-41F9-9DF0-F7AAE4B99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05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lvl1pPr algn="ctr" defTabSz="1097199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411450" indent="-411450" algn="l" defTabSz="109719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1474" indent="-342874" algn="l" defTabSz="1097199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98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96" indent="-274300" algn="l" defTabSz="109719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696" indent="-274300" algn="l" defTabSz="109719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295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894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492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090" indent="-274300" algn="l" defTabSz="10971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00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99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98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396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42994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594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192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8792" algn="l" defTabSz="10971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6178" y="1519724"/>
            <a:ext cx="10877107" cy="1200325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задачах акушерско-гинекологической службы на современном этапе</a:t>
            </a:r>
            <a:endParaRPr lang="ru-RU" sz="6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16379" y="4553443"/>
            <a:ext cx="7225942" cy="604887"/>
          </a:xfrm>
          <a:prstGeom prst="rect">
            <a:avLst/>
          </a:prstGeom>
        </p:spPr>
        <p:txBody>
          <a:bodyPr vert="horz" lIns="91434" tIns="45718" rIns="91434" bIns="45718" rtlCol="0">
            <a:noAutofit/>
          </a:bodyPr>
          <a:lstStyle>
            <a:lvl1pPr marL="411480" indent="-41148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91540" indent="-34290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Начальник отдела медицинской помощи детям и службы родовспоможения Минздрава РБ</a:t>
            </a:r>
            <a:endParaRPr lang="ru-RU" sz="1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Э.С. Цыбденова</a:t>
            </a:r>
            <a:endParaRPr lang="ru-RU" sz="19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endParaRPr lang="ru-RU" sz="1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0505345" y="6003713"/>
            <a:ext cx="1436979" cy="302443"/>
          </a:xfrm>
          <a:prstGeom prst="rect">
            <a:avLst/>
          </a:prstGeom>
        </p:spPr>
        <p:txBody>
          <a:bodyPr vert="horz" lIns="91434" tIns="45718" rIns="91434" bIns="45718" rtlCol="0">
            <a:noAutofit/>
          </a:bodyPr>
          <a:lstStyle>
            <a:lvl1pPr marL="411480" indent="-41148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91540" indent="-34290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07.05.2025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"/>
            <a:ext cx="12192000" cy="925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09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Скрипт из сценария «Пора все знать»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926" y="994611"/>
            <a:ext cx="1119739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…На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этом наш урок завершен, но если у вас остались какие то вопросы, которые вы стесняетесь задать, то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можете спросить у меня в любое время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вам оставлю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 номер телефона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любых вопросов, касающихся вашего здоровья. (</a:t>
            </a:r>
            <a:r>
              <a:rPr lang="ru-RU" sz="28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Продиктуйте свой номер телефона желательно личный сотовый, оставьте его классному руководителю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вам нужна помощь, совет старшего товарища, вы о чем то беспокоитесь, но стесняетесь спросить у родителей и друзей,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 всегда можете обратиться ко мне, я вам помогу!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Всего хорошего, будьте здоровы!</a:t>
            </a:r>
          </a:p>
        </p:txBody>
      </p:sp>
    </p:spTree>
    <p:extLst>
      <p:ext uri="{BB962C8B-B14F-4D97-AF65-F5344CB8AC3E}">
        <p14:creationId xmlns:p14="http://schemas.microsoft.com/office/powerpoint/2010/main" val="1672352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12" y="0"/>
            <a:ext cx="10515600" cy="753979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Роль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акушерки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селе: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560" y="1432432"/>
            <a:ext cx="11460480" cy="493179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активной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не ждать, когда на прием придет женщина с жалобами, а всеми силами идти ей навстречу до болезни 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«второй мамой»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«старшей подругой» для юных девочек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«родным человеком»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каждого жителя села</a:t>
            </a:r>
          </a:p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Обязательно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соблюдать принципы медицинской этики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врачебной тайны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Постоянно заниматься самообразованием: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повышение профессиональных компетенций, чтение медицинской литературы, посещение конференции для СМР, тренинги в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симуляционных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центрах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50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23" y="66919"/>
            <a:ext cx="8721886" cy="769103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rgbClr val="C00000"/>
                </a:solidFill>
              </a:rPr>
              <a:t>Тренды акушерско-гинекологической службы 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Республики </a:t>
            </a:r>
            <a:r>
              <a:rPr lang="ru-RU" sz="2400" dirty="0">
                <a:solidFill>
                  <a:srgbClr val="C00000"/>
                </a:solidFill>
              </a:rPr>
              <a:t>Бурятии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597" y="970108"/>
            <a:ext cx="11801856" cy="5887891"/>
          </a:xfrm>
        </p:spPr>
        <p:txBody>
          <a:bodyPr>
            <a:normAutofit/>
          </a:bodyPr>
          <a:lstStyle/>
          <a:p>
            <a:pPr marL="0" indent="311150"/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Диспансеризация </a:t>
            </a: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женщин репродуктивного возраста по оценке репродуктивного здоровья</a:t>
            </a:r>
          </a:p>
          <a:p>
            <a:pPr marL="0" indent="311150"/>
            <a:r>
              <a:rPr lang="ru-RU" sz="3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Профилактика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прерывания беременности у женщин репродуктивного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возраста, организация мотивационного анкетирования</a:t>
            </a:r>
            <a:endParaRPr lang="ru-RU" sz="3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311150"/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Широкомасштабная </a:t>
            </a: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реализация проекта «Пора все знать» в школах среди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подростков</a:t>
            </a:r>
            <a:endParaRPr lang="ru-RU" sz="3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311150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Укрепление семейных ценностей у молодёжи и детей</a:t>
            </a:r>
          </a:p>
          <a:p>
            <a:pPr marL="0" indent="311150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Дня здоровой мамы и папы в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поликлиниках (новый проект 2025 г.)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582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EA08EEE-C45E-5567-EC3C-E61FD39F705D}"/>
              </a:ext>
            </a:extLst>
          </p:cNvPr>
          <p:cNvSpPr txBox="1"/>
          <p:nvPr/>
        </p:nvSpPr>
        <p:spPr>
          <a:xfrm>
            <a:off x="619810" y="125006"/>
            <a:ext cx="11108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риоритеты каждого из нас:</a:t>
            </a:r>
            <a:endParaRPr 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B63014-0EF0-EEF4-98A7-807390781D03}"/>
              </a:ext>
            </a:extLst>
          </p:cNvPr>
          <p:cNvSpPr txBox="1"/>
          <p:nvPr/>
        </p:nvSpPr>
        <p:spPr>
          <a:xfrm>
            <a:off x="642780" y="1703715"/>
            <a:ext cx="11085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ЗДОРОВЫЙ ОБРАЗ ЖИЗНИ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ПРОФИЛАКТИЧЕСКИЕ ОСМОТРЫ (взрослые и дети)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ЗДОРОВОЕ РЕПРОДУКТИВНОЕ ПОВЕДЕНИЕ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УКРЕПЛЕНИЕ СЕМЕЙНЫХ ЦЕННОСТЕЙ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АКТИВНОЕ ДОЛГОЛЕТИЕ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АКТИВНОСТЬ – 10000 ШАГОВ В ДЕНЬ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ЗДОРОВОЕ ПИТАНИЕ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НЕРАВНОДУШИЕ</a:t>
            </a:r>
            <a:endParaRPr lang="ru-RU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4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10458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609"/>
          <p:cNvSpPr txBox="1"/>
          <p:nvPr/>
        </p:nvSpPr>
        <p:spPr>
          <a:xfrm>
            <a:off x="211894" y="146808"/>
            <a:ext cx="7619748" cy="523216"/>
          </a:xfrm>
          <a:prstGeom prst="rect">
            <a:avLst/>
          </a:prstGeom>
          <a:noFill/>
          <a:ln>
            <a:noFill/>
          </a:ln>
        </p:spPr>
        <p:txBody>
          <a:bodyPr wrap="square" lIns="91434" tIns="45718" rIns="91434" bIns="45718" anchor="ctr">
            <a:spAutoFit/>
          </a:bodyPr>
          <a:lstStyle>
            <a:defPPr/>
            <a:lvl1pPr marL="0" lvl="0" indent="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741363" lvl="1" indent="-28575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1141413" lvl="2" indent="-22860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598613" lvl="3" indent="-22860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2055813" lvl="4" indent="-22860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513013" lvl="5" indent="-22860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970213" lvl="6" indent="-22860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427413" lvl="7" indent="-22860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884613" lvl="8" indent="-228600" algn="l">
              <a:defRPr sz="20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ru-RU" sz="2800" dirty="0">
                <a:solidFill>
                  <a:srgbClr val="C00000"/>
                </a:solidFill>
                <a:latin typeface="Arial" pitchFamily="34" charset="0"/>
                <a:ea typeface="Tahoma"/>
                <a:cs typeface="Arial" pitchFamily="34" charset="0"/>
              </a:rPr>
              <a:t>Демографические показатели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</a:endParaRPr>
          </a:p>
        </p:txBody>
      </p:sp>
      <p:graphicFrame>
        <p:nvGraphicFramePr>
          <p:cNvPr id="2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32097"/>
              </p:ext>
            </p:extLst>
          </p:nvPr>
        </p:nvGraphicFramePr>
        <p:xfrm>
          <a:off x="146414" y="1441971"/>
          <a:ext cx="6057219" cy="2226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38097"/>
              </p:ext>
            </p:extLst>
          </p:nvPr>
        </p:nvGraphicFramePr>
        <p:xfrm>
          <a:off x="340793" y="4273328"/>
          <a:ext cx="5668461" cy="236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749108"/>
              </p:ext>
            </p:extLst>
          </p:nvPr>
        </p:nvGraphicFramePr>
        <p:xfrm>
          <a:off x="5768951" y="4345765"/>
          <a:ext cx="6082256" cy="2341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7643939" y="2116160"/>
            <a:ext cx="4182428" cy="2616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34" tIns="45718" rIns="91434" bIns="45718" anchor="ctr">
            <a:no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Normal" panose="02000500000000000000" pitchFamily="2" charset="0"/>
                <a:cs typeface="Arial" panose="020B0604020202020204" pitchFamily="34" charset="0"/>
              </a:rPr>
              <a:t>как регион с низкой смертностью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7763823" y="1262360"/>
            <a:ext cx="3942671" cy="830997"/>
            <a:chOff x="6832715" y="1173134"/>
            <a:chExt cx="3942670" cy="830997"/>
          </a:xfrm>
        </p:grpSpPr>
        <p:sp>
          <p:nvSpPr>
            <p:cNvPr id="33" name="TextBox 32"/>
            <p:cNvSpPr txBox="1"/>
            <p:nvPr/>
          </p:nvSpPr>
          <p:spPr>
            <a:xfrm>
              <a:off x="6832715" y="1173134"/>
              <a:ext cx="17799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Araboto-Black" panose="02000500000000000000" pitchFamily="2" charset="0"/>
                  <a:cs typeface="Arial" panose="020B0604020202020204" pitchFamily="34" charset="0"/>
                </a:rPr>
                <a:t>23</a:t>
              </a:r>
              <a:r>
                <a:rPr lang="ru-RU" sz="21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Araboto-Bold" panose="02000500000000000000" pitchFamily="2" charset="0"/>
                  <a:cs typeface="Arial" panose="020B0604020202020204" pitchFamily="34" charset="0"/>
                </a:rPr>
                <a:t> место </a:t>
              </a:r>
            </a:p>
            <a:p>
              <a:r>
                <a:rPr lang="ru-RU" sz="12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Araboto-Normal" panose="02000500000000000000" pitchFamily="2" charset="0"/>
                  <a:cs typeface="Arial" panose="020B0604020202020204" pitchFamily="34" charset="0"/>
                </a:rPr>
                <a:t>среди 85 регионов РФ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8891947" y="1173134"/>
              <a:ext cx="188343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dirty="0">
                  <a:solidFill>
                    <a:schemeClr val="accent6"/>
                  </a:solidFill>
                  <a:latin typeface="Arial Black" panose="020B0A04020102020204" pitchFamily="34" charset="0"/>
                  <a:ea typeface="Araboto-Black" panose="02000500000000000000" pitchFamily="2" charset="0"/>
                  <a:cs typeface="Arial" panose="020B0604020202020204" pitchFamily="34" charset="0"/>
                </a:rPr>
                <a:t>3</a:t>
              </a:r>
              <a:r>
                <a:rPr lang="ru-RU" sz="2100" dirty="0">
                  <a:solidFill>
                    <a:schemeClr val="accent6"/>
                  </a:solidFill>
                  <a:latin typeface="Arial" panose="020B0604020202020204" pitchFamily="34" charset="0"/>
                  <a:ea typeface="Araboto-Bold" panose="02000500000000000000" pitchFamily="2" charset="0"/>
                  <a:cs typeface="Arial" panose="020B0604020202020204" pitchFamily="34" charset="0"/>
                </a:rPr>
                <a:t> место </a:t>
              </a:r>
            </a:p>
            <a:p>
              <a:r>
                <a:rPr lang="ru-RU" sz="1200" dirty="0">
                  <a:solidFill>
                    <a:schemeClr val="accent6"/>
                  </a:solidFill>
                  <a:latin typeface="Arial" panose="020B0604020202020204" pitchFamily="34" charset="0"/>
                  <a:ea typeface="Araboto-Normal" panose="02000500000000000000" pitchFamily="2" charset="0"/>
                  <a:cs typeface="Arial" panose="020B0604020202020204" pitchFamily="34" charset="0"/>
                </a:rPr>
                <a:t>среди 11 регионов ДФО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763823" y="2433819"/>
            <a:ext cx="3942671" cy="830997"/>
            <a:chOff x="6869692" y="2474082"/>
            <a:chExt cx="3942670" cy="830997"/>
          </a:xfrm>
        </p:grpSpPr>
        <p:sp>
          <p:nvSpPr>
            <p:cNvPr id="34" name="TextBox 33"/>
            <p:cNvSpPr txBox="1"/>
            <p:nvPr/>
          </p:nvSpPr>
          <p:spPr>
            <a:xfrm>
              <a:off x="6869692" y="2474082"/>
              <a:ext cx="17882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Araboto-Black" panose="02000500000000000000" pitchFamily="2" charset="0"/>
                  <a:cs typeface="Arial" panose="020B0604020202020204" pitchFamily="34" charset="0"/>
                </a:rPr>
                <a:t>15</a:t>
              </a:r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Araboto-Bold" panose="02000500000000000000" pitchFamily="2" charset="0"/>
                  <a:cs typeface="Arial" panose="020B0604020202020204" pitchFamily="34" charset="0"/>
                </a:rPr>
                <a:t> </a:t>
              </a:r>
              <a:r>
                <a:rPr lang="ru-RU" sz="20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Araboto-Bold" panose="02000500000000000000" pitchFamily="2" charset="0"/>
                  <a:cs typeface="Arial" panose="020B0604020202020204" pitchFamily="34" charset="0"/>
                </a:rPr>
                <a:t>место </a:t>
              </a:r>
              <a:endPara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endParaRPr>
            </a:p>
            <a:p>
              <a:r>
                <a:rPr lang="ru-RU" sz="12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Araboto-Normal" panose="02000500000000000000" pitchFamily="2" charset="0"/>
                  <a:cs typeface="Arial" panose="020B0604020202020204" pitchFamily="34" charset="0"/>
                </a:rPr>
                <a:t>среди 85 регионов РФ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8944200" y="2474082"/>
              <a:ext cx="186816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dirty="0">
                  <a:solidFill>
                    <a:schemeClr val="accent6"/>
                  </a:solidFill>
                  <a:latin typeface="Arial Black" panose="020B0A04020102020204" pitchFamily="34" charset="0"/>
                  <a:ea typeface="Araboto-Black" panose="02000500000000000000" pitchFamily="2" charset="0"/>
                  <a:cs typeface="Arial" panose="020B0604020202020204" pitchFamily="34" charset="0"/>
                </a:rPr>
                <a:t>3</a:t>
              </a:r>
              <a:r>
                <a:rPr lang="ru-RU" sz="3600" dirty="0">
                  <a:solidFill>
                    <a:schemeClr val="accent6"/>
                  </a:solidFill>
                  <a:latin typeface="Arial" panose="020B0604020202020204" pitchFamily="34" charset="0"/>
                  <a:ea typeface="Araboto-Black" panose="02000500000000000000" pitchFamily="2" charset="0"/>
                  <a:cs typeface="Arial" panose="020B0604020202020204" pitchFamily="34" charset="0"/>
                </a:rPr>
                <a:t> </a:t>
              </a:r>
              <a:r>
                <a:rPr lang="ru-RU" sz="2000" dirty="0">
                  <a:solidFill>
                    <a:schemeClr val="accent6"/>
                  </a:solidFill>
                  <a:latin typeface="Arial" panose="020B0604020202020204" pitchFamily="34" charset="0"/>
                  <a:ea typeface="Araboto-Bold" panose="02000500000000000000" pitchFamily="2" charset="0"/>
                  <a:cs typeface="Arial" panose="020B0604020202020204" pitchFamily="34" charset="0"/>
                </a:rPr>
                <a:t>место 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endParaRPr>
            </a:p>
            <a:p>
              <a:r>
                <a:rPr lang="ru-RU" sz="1200" dirty="0">
                  <a:solidFill>
                    <a:schemeClr val="accent6"/>
                  </a:solidFill>
                  <a:latin typeface="Arial" panose="020B0604020202020204" pitchFamily="34" charset="0"/>
                  <a:ea typeface="Araboto-Normal" panose="02000500000000000000" pitchFamily="2" charset="0"/>
                  <a:cs typeface="Arial" panose="020B0604020202020204" pitchFamily="34" charset="0"/>
                </a:rPr>
                <a:t>среди 11 регионов ДФО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7E61C16-AA4C-DEC6-C8A2-5C0FED8B5BB3}"/>
              </a:ext>
            </a:extLst>
          </p:cNvPr>
          <p:cNvSpPr txBox="1"/>
          <p:nvPr/>
        </p:nvSpPr>
        <p:spPr>
          <a:xfrm>
            <a:off x="5160249" y="2934933"/>
            <a:ext cx="715619" cy="27699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+3,4%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1565" y="1161757"/>
            <a:ext cx="6096000" cy="323163"/>
          </a:xfrm>
          <a:prstGeom prst="rect">
            <a:avLst/>
          </a:prstGeom>
        </p:spPr>
        <p:txBody>
          <a:bodyPr lIns="91434" tIns="45718" rIns="91434" bIns="45718">
            <a:spAutoFit/>
          </a:bodyPr>
          <a:lstStyle/>
          <a:p>
            <a:pPr>
              <a:spcBef>
                <a:spcPct val="0"/>
              </a:spcBef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С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мертность от всех причин,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на 1000 нас. </a:t>
            </a:r>
            <a:r>
              <a:rPr lang="ru-RU" sz="15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(Росстат)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41567" y="3961701"/>
            <a:ext cx="4938817" cy="323163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>
              <a:spcBef>
                <a:spcPct val="0"/>
              </a:spcBef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Р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ождаемость,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на 1000 нас. </a:t>
            </a:r>
            <a:r>
              <a:rPr lang="ru-RU" sz="15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(Росстат)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675742" y="3961702"/>
            <a:ext cx="6330575" cy="323161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>
              <a:spcBef>
                <a:spcPct val="0"/>
              </a:spcBef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О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жидаемая продолжительность жизни при рождении,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35609" y="938619"/>
            <a:ext cx="2999087" cy="38471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РЕСПУБЛИКА БУРЯТИЯ</a:t>
            </a:r>
            <a:endParaRPr lang="ru-RU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643939" y="3264820"/>
            <a:ext cx="4182428" cy="2616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34" tIns="45718" rIns="91434" bIns="45718" anchor="ctr">
            <a:no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Normal" panose="02000500000000000000" pitchFamily="2" charset="0"/>
                <a:cs typeface="Arial" panose="020B0604020202020204" pitchFamily="34" charset="0"/>
              </a:rPr>
              <a:t>как регион с высокой рождаемостью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46FEAB4-535A-4F49-82E1-CB121D050FB7}"/>
              </a:ext>
            </a:extLst>
          </p:cNvPr>
          <p:cNvSpPr/>
          <p:nvPr/>
        </p:nvSpPr>
        <p:spPr>
          <a:xfrm>
            <a:off x="5624437" y="1767363"/>
            <a:ext cx="1826259" cy="9592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6C7F2FE-24D5-4E0E-B09E-6BEC2D73B16B}"/>
              </a:ext>
            </a:extLst>
          </p:cNvPr>
          <p:cNvSpPr txBox="1"/>
          <p:nvPr/>
        </p:nvSpPr>
        <p:spPr>
          <a:xfrm>
            <a:off x="6244378" y="1785311"/>
            <a:ext cx="1248223" cy="969495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РФ</a:t>
            </a:r>
          </a:p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ДФО</a:t>
            </a:r>
          </a:p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Бурятия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5482C90E-1CB4-434E-99D0-E46E7CB1AA00}"/>
              </a:ext>
            </a:extLst>
          </p:cNvPr>
          <p:cNvCxnSpPr>
            <a:cxnSpLocks/>
          </p:cNvCxnSpPr>
          <p:nvPr/>
        </p:nvCxnSpPr>
        <p:spPr>
          <a:xfrm flipH="1">
            <a:off x="5756799" y="1987856"/>
            <a:ext cx="487576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F773F418-26D7-41DB-ABC2-0C856E987C1B}"/>
              </a:ext>
            </a:extLst>
          </p:cNvPr>
          <p:cNvCxnSpPr>
            <a:cxnSpLocks/>
          </p:cNvCxnSpPr>
          <p:nvPr/>
        </p:nvCxnSpPr>
        <p:spPr>
          <a:xfrm flipH="1">
            <a:off x="5756799" y="2242825"/>
            <a:ext cx="487576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7CBE1320-EB76-481F-92F1-E01B0E3D4838}"/>
              </a:ext>
            </a:extLst>
          </p:cNvPr>
          <p:cNvCxnSpPr>
            <a:cxnSpLocks/>
          </p:cNvCxnSpPr>
          <p:nvPr/>
        </p:nvCxnSpPr>
        <p:spPr>
          <a:xfrm flipH="1">
            <a:off x="5756799" y="2497795"/>
            <a:ext cx="487576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01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7C54750B-40B8-7EA5-8D68-56F9DB328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6366523"/>
              </p:ext>
            </p:extLst>
          </p:nvPr>
        </p:nvGraphicFramePr>
        <p:xfrm>
          <a:off x="239349" y="5460274"/>
          <a:ext cx="11233248" cy="1149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157769397"/>
              </p:ext>
            </p:extLst>
          </p:nvPr>
        </p:nvGraphicFramePr>
        <p:xfrm>
          <a:off x="108939" y="714103"/>
          <a:ext cx="11329259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F4CB554-8CBC-D873-67C5-8D796A4E5F11}"/>
              </a:ext>
            </a:extLst>
          </p:cNvPr>
          <p:cNvSpPr/>
          <p:nvPr/>
        </p:nvSpPr>
        <p:spPr>
          <a:xfrm>
            <a:off x="74105" y="200047"/>
            <a:ext cx="5673552" cy="369328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>
              <a:spcBef>
                <a:spcPct val="0"/>
              </a:spcBef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Суммарный коэффициент рождаемости в РБ</a:t>
            </a:r>
            <a:endParaRPr lang="ru-RU" sz="1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Araboto-Bold" panose="02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F4CB554-8CBC-D873-67C5-8D796A4E5F11}"/>
              </a:ext>
            </a:extLst>
          </p:cNvPr>
          <p:cNvSpPr/>
          <p:nvPr/>
        </p:nvSpPr>
        <p:spPr>
          <a:xfrm>
            <a:off x="74105" y="5003342"/>
            <a:ext cx="6630219" cy="369328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>
              <a:spcBef>
                <a:spcPct val="0"/>
              </a:spcBef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Число женщин фертильного возраста в РБ,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тыс.чел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.</a:t>
            </a:r>
            <a:endParaRPr lang="ru-RU" sz="1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Araboto-Bold" panose="02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714103"/>
            <a:ext cx="12192000" cy="191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8186272" y="719894"/>
            <a:ext cx="3942163" cy="815604"/>
          </a:xfrm>
          <a:prstGeom prst="rect">
            <a:avLst/>
          </a:prstGeom>
          <a:noFill/>
        </p:spPr>
        <p:txBody>
          <a:bodyPr wrap="none" lIns="121909" tIns="60954" rIns="121909" bIns="60954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Целевое значение СКР</a:t>
            </a:r>
            <a:endParaRPr lang="ru-RU" sz="1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простого воспроизводства – </a:t>
            </a:r>
            <a:r>
              <a:rPr lang="ru-RU" sz="15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2,1</a:t>
            </a:r>
          </a:p>
          <a:p>
            <a:r>
              <a:rPr lang="ru-RU" sz="1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расширенного воспроизводства - </a:t>
            </a:r>
            <a:r>
              <a:rPr lang="ru-RU" sz="15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2,3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7C54750B-40B8-7EA5-8D68-56F9DB328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574331"/>
              </p:ext>
            </p:extLst>
          </p:nvPr>
        </p:nvGraphicFramePr>
        <p:xfrm>
          <a:off x="335357" y="3542574"/>
          <a:ext cx="11233248" cy="1149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F4CB554-8CBC-D873-67C5-8D796A4E5F11}"/>
              </a:ext>
            </a:extLst>
          </p:cNvPr>
          <p:cNvSpPr/>
          <p:nvPr/>
        </p:nvSpPr>
        <p:spPr>
          <a:xfrm>
            <a:off x="74105" y="3060242"/>
            <a:ext cx="10936795" cy="369328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>
              <a:spcBef>
                <a:spcPct val="0"/>
              </a:spcBef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Ч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исленность детского населения РБ </a:t>
            </a: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(Росстат), </a:t>
            </a:r>
            <a:r>
              <a:rPr lang="ru-RU" sz="18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тыс.чел</a:t>
            </a: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aboto-Bold" panose="02000500000000000000" pitchFamily="2" charset="0"/>
                <a:cs typeface="Arial" panose="020B0604020202020204" pitchFamily="34" charset="0"/>
              </a:rPr>
              <a:t>.</a:t>
            </a:r>
            <a:endParaRPr lang="ru-RU" sz="1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Araboto-Bold" panose="02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0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MZRB01\AppData\Local\Temp\Rar$DRa8344.11802\Лудупова-1\Здоровье и благополучие женщины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" y="0"/>
            <a:ext cx="121850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827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MZRB01\AppData\Local\Temp\Rar$DRa8344.12270\Лудупова-1\Здоровье и благополучие женщины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" y="0"/>
            <a:ext cx="121850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975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104" y="147853"/>
            <a:ext cx="9216661" cy="544843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C00000"/>
                </a:solidFill>
              </a:rPr>
              <a:t>Снижение числа абортов и отказавшихся от абортов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37282155"/>
              </p:ext>
            </p:extLst>
          </p:nvPr>
        </p:nvGraphicFramePr>
        <p:xfrm>
          <a:off x="131191" y="1720287"/>
          <a:ext cx="5606596" cy="3317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1104" y="1042337"/>
            <a:ext cx="5593896" cy="677107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Число медицинских абортов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желанию женщины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 12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недель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6632" y="1042337"/>
            <a:ext cx="5793921" cy="969495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Доля женщин,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отказавшихся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от аборта и вставших на учет по беременности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обратившихся на аборт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925195930"/>
              </p:ext>
            </p:extLst>
          </p:nvPr>
        </p:nvGraphicFramePr>
        <p:xfrm>
          <a:off x="6226631" y="1787752"/>
          <a:ext cx="5473247" cy="3282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25823" y="5152938"/>
            <a:ext cx="11040035" cy="1554268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Минздрава РБ от 23.06.2023 № 496-ОД: внедрены для работы с женщинами, оказавшимися в трудной жизненной ситуации репродуктивного выбора:</a:t>
            </a:r>
          </a:p>
          <a:p>
            <a:pPr marL="285730" indent="-28573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Мотивационное анкетирование</a:t>
            </a:r>
          </a:p>
          <a:p>
            <a:pPr marL="285730" indent="-28573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Речевые модули</a:t>
            </a:r>
          </a:p>
          <a:p>
            <a:pPr marL="285730" indent="-28573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Информирование о федеральных и региональных мерах социальной поддержки женщин</a:t>
            </a:r>
          </a:p>
        </p:txBody>
      </p:sp>
    </p:spTree>
    <p:extLst>
      <p:ext uri="{BB962C8B-B14F-4D97-AF65-F5344CB8AC3E}">
        <p14:creationId xmlns:p14="http://schemas.microsoft.com/office/powerpoint/2010/main" val="3977367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96825" cy="702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094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79399" y="156565"/>
            <a:ext cx="9216661" cy="544843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C00000"/>
                </a:solidFill>
              </a:rPr>
              <a:t>Проект «Пора все знать»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9399" y="912229"/>
            <a:ext cx="11493500" cy="2308324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Цель проекта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повышение информированности школьников по вопросам  здоровья, в том числе репродуктивного</a:t>
            </a:r>
          </a:p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Задачи проекта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Воспитание ответственного отношения к своему здоровью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Привитие гигиенических навыков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 Профилактика употребления алкоголя и наркотиков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9399" y="3597179"/>
            <a:ext cx="11794233" cy="3046984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Формат проведения: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демонстрация видеоролика, выступление (согласно утвержденному тексту), ответы на вопросы</a:t>
            </a:r>
          </a:p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Участники проекта: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акушерки, фельдшеры, медицинские сестры, врачи, педагоги (в школах крупных населенных пунктов)</a:t>
            </a:r>
          </a:p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Место проведения: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учебные классы в школах (классные часы)</a:t>
            </a:r>
          </a:p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Техническое обеспечение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мультимедийное оборудование</a:t>
            </a:r>
          </a:p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Аудитория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дети от 12 до 17 лет</a:t>
            </a:r>
          </a:p>
          <a:p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Старт проекта: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декабрь 2024 года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47700" y="3429000"/>
            <a:ext cx="113411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530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28337"/>
            <a:ext cx="12192000" cy="898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625994"/>
              </p:ext>
            </p:extLst>
          </p:nvPr>
        </p:nvGraphicFramePr>
        <p:xfrm>
          <a:off x="256673" y="1"/>
          <a:ext cx="11935327" cy="6875161"/>
        </p:xfrm>
        <a:graphic>
          <a:graphicData uri="http://schemas.openxmlformats.org/drawingml/2006/table">
            <a:tbl>
              <a:tblPr/>
              <a:tblGrid>
                <a:gridCol w="955639"/>
                <a:gridCol w="2397162"/>
                <a:gridCol w="2662989"/>
                <a:gridCol w="3015916"/>
                <a:gridCol w="2903621"/>
              </a:tblGrid>
              <a:tr h="2406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№/п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детей 12-17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Число слушателей за 4 месяца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охвата от количества детей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ГП №1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9157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5682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62,1%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ГП №2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13354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4639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34,7%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ГП №3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7266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2900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39,9%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ГБ №4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4705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6,4%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ГБ №5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3692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8,5%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ГП №6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8847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1264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14,3%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Баргузинская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1676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240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14,3%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Баунтовская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32,9%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Бичурская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1551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974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62,8%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Гусиноозерская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2981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18,6%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Еравнинская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1132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50,4%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Заиграевская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3711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1063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28,6%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Закаменская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2241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817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36,5%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Кижингинская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1316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748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56,8%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Иволгинская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6286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2214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35,2%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Кабанская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4542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17,7%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Курумканская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1055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900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85,3%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Кяхтинская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2753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20,7%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Муйская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778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119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15,3%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Мухоршибирская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1861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27,1%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Нижнеангарская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827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112,0%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Окинская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648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163,6%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Петропавловская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1816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17,3%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Прибайкальская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2294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1474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64,3%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Хоринская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1346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260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19,3%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РЖД Северобайкальск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1976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102,1%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Тарбагатайская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538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58,4%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Тункинская ЦРБ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1763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682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38,7%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РДЖ Наушки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221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38,0%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6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91135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6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32345</a:t>
                      </a:r>
                    </a:p>
                  </a:txBody>
                  <a:tcPr marL="7791" marR="7791" marT="77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6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35,5%</a:t>
                      </a:r>
                    </a:p>
                  </a:txBody>
                  <a:tcPr marL="7791" marR="7791" marT="77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66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086630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38266</TotalTime>
  <Words>885</Words>
  <Application>Microsoft Office PowerPoint</Application>
  <PresentationFormat>Произвольный</PresentationFormat>
  <Paragraphs>300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1_Тема Office</vt:lpstr>
      <vt:lpstr>3_Тема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Снижение числа абортов и отказавшихся от абортов</vt:lpstr>
      <vt:lpstr>Презентация PowerPoint</vt:lpstr>
      <vt:lpstr>Проект «Пора все знать»</vt:lpstr>
      <vt:lpstr>Презентация PowerPoint</vt:lpstr>
      <vt:lpstr>Скрипт из сценария «Пора все знать»</vt:lpstr>
      <vt:lpstr>Роль акушерки на селе:</vt:lpstr>
      <vt:lpstr>Тренды акушерско-гинекологической службы  Республики Бурятии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проект «Создание единого цифрового контура в здравоохранении на основе ЕГИСЗ в Республике Бурятия»</dc:title>
  <dc:creator>miac_norboev.ob</dc:creator>
  <cp:lastModifiedBy>Пользователь Windows</cp:lastModifiedBy>
  <cp:revision>1213</cp:revision>
  <cp:lastPrinted>2025-02-17T04:17:43Z</cp:lastPrinted>
  <dcterms:created xsi:type="dcterms:W3CDTF">2022-04-11T07:26:40Z</dcterms:created>
  <dcterms:modified xsi:type="dcterms:W3CDTF">2025-05-06T06:10:58Z</dcterms:modified>
</cp:coreProperties>
</file>